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503" r:id="rId2"/>
    <p:sldId id="276" r:id="rId3"/>
    <p:sldId id="353" r:id="rId4"/>
    <p:sldId id="690" r:id="rId5"/>
    <p:sldId id="691" r:id="rId6"/>
    <p:sldId id="610" r:id="rId7"/>
    <p:sldId id="688" r:id="rId8"/>
    <p:sldId id="689" r:id="rId9"/>
    <p:sldId id="663" r:id="rId10"/>
    <p:sldId id="671" r:id="rId11"/>
    <p:sldId id="677" r:id="rId12"/>
    <p:sldId id="674" r:id="rId13"/>
    <p:sldId id="675" r:id="rId14"/>
    <p:sldId id="676" r:id="rId15"/>
    <p:sldId id="664" r:id="rId16"/>
    <p:sldId id="678" r:id="rId17"/>
    <p:sldId id="665" r:id="rId18"/>
    <p:sldId id="679" r:id="rId19"/>
    <p:sldId id="673" r:id="rId20"/>
    <p:sldId id="666" r:id="rId21"/>
    <p:sldId id="667" r:id="rId22"/>
    <p:sldId id="668" r:id="rId23"/>
    <p:sldId id="639" r:id="rId24"/>
    <p:sldId id="684" r:id="rId25"/>
    <p:sldId id="685" r:id="rId26"/>
    <p:sldId id="686" r:id="rId27"/>
    <p:sldId id="699" r:id="rId28"/>
    <p:sldId id="700" r:id="rId29"/>
    <p:sldId id="701" r:id="rId30"/>
    <p:sldId id="702" r:id="rId31"/>
    <p:sldId id="680" r:id="rId32"/>
    <p:sldId id="692" r:id="rId33"/>
    <p:sldId id="687" r:id="rId34"/>
    <p:sldId id="693" r:id="rId35"/>
    <p:sldId id="694" r:id="rId36"/>
    <p:sldId id="695" r:id="rId37"/>
    <p:sldId id="697" r:id="rId38"/>
    <p:sldId id="696" r:id="rId39"/>
    <p:sldId id="698" r:id="rId40"/>
    <p:sldId id="633" r:id="rId41"/>
    <p:sldId id="504" r:id="rId42"/>
    <p:sldId id="5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и конфигурации" id="{66DCFE1F-60FD-44F2-BE82-706DDBC14898}">
          <p14:sldIdLst>
            <p14:sldId id="353"/>
            <p14:sldId id="690"/>
            <p14:sldId id="691"/>
          </p14:sldIdLst>
        </p14:section>
        <p14:section name="Основни хардуерни компоненти" id="{EB44CA50-B176-0C4C-B0D0-5459023C7783}">
          <p14:sldIdLst>
            <p14:sldId id="610"/>
            <p14:sldId id="688"/>
            <p14:sldId id="689"/>
            <p14:sldId id="663"/>
            <p14:sldId id="671"/>
            <p14:sldId id="677"/>
            <p14:sldId id="674"/>
            <p14:sldId id="675"/>
            <p14:sldId id="676"/>
            <p14:sldId id="664"/>
            <p14:sldId id="678"/>
            <p14:sldId id="665"/>
            <p14:sldId id="679"/>
            <p14:sldId id="673"/>
            <p14:sldId id="666"/>
            <p14:sldId id="667"/>
            <p14:sldId id="668"/>
          </p14:sldIdLst>
        </p14:section>
        <p14:section name="Периферни устройства" id="{C1DF9EB4-CE77-CA44-907B-BD32599A00F3}">
          <p14:sldIdLst>
            <p14:sldId id="639"/>
            <p14:sldId id="684"/>
            <p14:sldId id="685"/>
            <p14:sldId id="686"/>
            <p14:sldId id="699"/>
            <p14:sldId id="700"/>
            <p14:sldId id="701"/>
            <p14:sldId id="702"/>
          </p14:sldIdLst>
        </p14:section>
        <p14:section name="Пример&#10;" id="{84AE8ACC-8579-5941-B81E-E0775AEB5B07}">
          <p14:sldIdLst>
            <p14:sldId id="680"/>
            <p14:sldId id="692"/>
            <p14:sldId id="687"/>
            <p14:sldId id="693"/>
            <p14:sldId id="694"/>
            <p14:sldId id="695"/>
            <p14:sldId id="697"/>
            <p14:sldId id="696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 autoAdjust="0"/>
    <p:restoredTop sz="95188" autoAdjust="0"/>
  </p:normalViewPr>
  <p:slideViewPr>
    <p:cSldViewPr showGuides="1">
      <p:cViewPr varScale="1">
        <p:scale>
          <a:sx n="108" d="100"/>
          <a:sy n="108" d="100"/>
        </p:scale>
        <p:origin x="232" y="2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4.06.25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03496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75288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70174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2710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0171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46885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64865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4019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415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834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807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pcpartpicker.com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fontScale="92500" lnSpcReduction="10000"/>
          </a:bodyPr>
          <a:lstStyle/>
          <a:p>
            <a:r>
              <a:rPr lang="bg-BG" sz="4400" dirty="0"/>
              <a:t>Въведение, основни хардуерни компоненти, периферни устройства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Компютърни конфигурации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55226"/>
            <a:ext cx="1897168" cy="850875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AE42BA-7AD1-FA8A-6A0C-535A156412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b="18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Управляващо устройство </a:t>
            </a:r>
            <a:r>
              <a:rPr lang="en-US" sz="3400" b="1" dirty="0"/>
              <a:t>(CU </a:t>
            </a:r>
            <a:r>
              <a:rPr lang="en-GB" sz="3400" b="1" dirty="0"/>
              <a:t>–</a:t>
            </a:r>
            <a:r>
              <a:rPr lang="en-US" sz="3400" b="1" dirty="0"/>
              <a:t> Control Unit)</a:t>
            </a:r>
            <a:endParaRPr lang="bg-BG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Координира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управлява</a:t>
            </a:r>
            <a:r>
              <a:rPr lang="bg-BG" dirty="0"/>
              <a:t> изпълнението на </a:t>
            </a:r>
            <a:r>
              <a:rPr lang="bg-BG" b="1" dirty="0"/>
              <a:t>инструкциите</a:t>
            </a:r>
            <a:r>
              <a:rPr lang="bg-BG" dirty="0"/>
              <a:t> в </a:t>
            </a:r>
            <a:r>
              <a:rPr lang="bg-BG" b="1" dirty="0"/>
              <a:t>процесора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Контролира</a:t>
            </a:r>
            <a:r>
              <a:rPr lang="bg-BG" dirty="0"/>
              <a:t> </a:t>
            </a:r>
            <a:r>
              <a:rPr lang="bg-BG" b="1" dirty="0"/>
              <a:t>потока от данни </a:t>
            </a:r>
            <a:r>
              <a:rPr lang="bg-BG" dirty="0"/>
              <a:t>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Аритметично-логическо устройство </a:t>
            </a:r>
            <a:r>
              <a:rPr lang="en-US" sz="3400" b="1" dirty="0"/>
              <a:t>(ALU </a:t>
            </a:r>
            <a:r>
              <a:rPr lang="en-GB" sz="3400" b="1" dirty="0"/>
              <a:t>–</a:t>
            </a:r>
            <a:r>
              <a:rPr lang="en-US" sz="3400" b="1" dirty="0"/>
              <a:t> Arithmetic Logical Unit)</a:t>
            </a:r>
            <a:endParaRPr lang="bg-BG" sz="3400" b="1" dirty="0"/>
          </a:p>
          <a:p>
            <a:pPr lvl="1"/>
            <a:r>
              <a:rPr lang="bg-BG" dirty="0"/>
              <a:t>Извършва основни </a:t>
            </a:r>
            <a:r>
              <a:rPr lang="bg-BG" b="1" dirty="0">
                <a:solidFill>
                  <a:schemeClr val="bg1"/>
                </a:solidFill>
              </a:rPr>
              <a:t>аритметични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логически</a:t>
            </a:r>
            <a:r>
              <a:rPr lang="bg-BG" dirty="0"/>
              <a:t> </a:t>
            </a:r>
            <a:r>
              <a:rPr lang="bg-BG" b="1" dirty="0"/>
              <a:t>операции</a:t>
            </a:r>
          </a:p>
          <a:p>
            <a:pPr lvl="1"/>
            <a:r>
              <a:rPr lang="bg-BG" dirty="0"/>
              <a:t>Отговаря за </a:t>
            </a:r>
            <a:r>
              <a:rPr lang="bg-BG" b="1" dirty="0">
                <a:solidFill>
                  <a:schemeClr val="bg1"/>
                </a:solidFill>
              </a:rPr>
              <a:t>обработката</a:t>
            </a:r>
            <a:r>
              <a:rPr lang="bg-BG" dirty="0"/>
              <a:t> на </a:t>
            </a:r>
            <a:r>
              <a:rPr lang="bg-BG" b="1" dirty="0"/>
              <a:t>числови</a:t>
            </a:r>
            <a:r>
              <a:rPr lang="bg-BG" dirty="0"/>
              <a:t> и </a:t>
            </a:r>
            <a:r>
              <a:rPr lang="bg-BG" b="1" dirty="0"/>
              <a:t>логически</a:t>
            </a:r>
            <a:r>
              <a:rPr lang="bg-BG" dirty="0"/>
              <a:t> </a:t>
            </a:r>
            <a:r>
              <a:rPr lang="bg-BG" b="1" dirty="0"/>
              <a:t>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</a:t>
            </a:r>
            <a:r>
              <a:rPr lang="en-US" dirty="0"/>
              <a:t>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Шина</a:t>
            </a:r>
            <a:r>
              <a:rPr lang="bg-BG" b="1" dirty="0"/>
              <a:t> </a:t>
            </a:r>
            <a:r>
              <a:rPr lang="en-US" b="1" dirty="0"/>
              <a:t>(Bus)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Комуникационният канал</a:t>
            </a:r>
            <a:r>
              <a:rPr lang="bg-BG" dirty="0"/>
              <a:t>, по който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пренасят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 и останалите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dirty="0"/>
              <a:t>Влияе върху </a:t>
            </a:r>
            <a:r>
              <a:rPr lang="bg-BG" b="1" dirty="0"/>
              <a:t>скоростта</a:t>
            </a:r>
            <a:r>
              <a:rPr lang="bg-BG" dirty="0"/>
              <a:t> на </a:t>
            </a:r>
            <a:r>
              <a:rPr lang="bg-BG" b="1" dirty="0"/>
              <a:t>обмен на 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6586C-5387-3D56-6BA9-4E7FA5046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51" y="3654000"/>
            <a:ext cx="4528097" cy="3070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0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6090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Тип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Определя </a:t>
            </a:r>
            <a:r>
              <a:rPr lang="bg-BG" b="1" dirty="0">
                <a:solidFill>
                  <a:schemeClr val="bg1"/>
                </a:solidFill>
              </a:rPr>
              <a:t>архитектурата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  <a:r>
              <a:rPr lang="bg-BG" dirty="0"/>
              <a:t> </a:t>
            </a:r>
            <a:r>
              <a:rPr lang="en-US" dirty="0"/>
              <a:t>(x86, x86-64, ARM)</a:t>
            </a:r>
          </a:p>
          <a:p>
            <a:pPr lvl="1"/>
            <a:r>
              <a:rPr lang="bg-BG" dirty="0"/>
              <a:t>Зависи от </a:t>
            </a:r>
            <a:r>
              <a:rPr lang="bg-BG" b="1" dirty="0"/>
              <a:t>производителя</a:t>
            </a:r>
            <a:r>
              <a:rPr lang="bg-BG" dirty="0"/>
              <a:t> </a:t>
            </a:r>
            <a:r>
              <a:rPr lang="en-US" dirty="0"/>
              <a:t>(Intel, AMD, Apple, Qualcomm)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Тактова честота </a:t>
            </a:r>
            <a:r>
              <a:rPr lang="en-US" b="1" dirty="0"/>
              <a:t>(Clock Speed)</a:t>
            </a:r>
          </a:p>
          <a:p>
            <a:pPr lvl="1"/>
            <a:r>
              <a:rPr lang="bg-BG" dirty="0"/>
              <a:t>Измерва се в </a:t>
            </a:r>
            <a:r>
              <a:rPr lang="bg-BG" b="1" dirty="0"/>
              <a:t>гигахерци</a:t>
            </a:r>
            <a:r>
              <a:rPr lang="bg-BG" dirty="0"/>
              <a:t> </a:t>
            </a:r>
            <a:r>
              <a:rPr lang="en-US" dirty="0"/>
              <a:t>(GHz) </a:t>
            </a:r>
            <a:r>
              <a:rPr lang="bg-BG" dirty="0"/>
              <a:t>и определя </a:t>
            </a:r>
            <a:r>
              <a:rPr lang="bg-BG" b="1" dirty="0">
                <a:solidFill>
                  <a:schemeClr val="bg1"/>
                </a:solidFill>
              </a:rPr>
              <a:t>колко операции </a:t>
            </a:r>
            <a:r>
              <a:rPr lang="bg-BG" dirty="0"/>
              <a:t>може да изпълнява </a:t>
            </a:r>
            <a:r>
              <a:rPr lang="bg-BG" b="1" dirty="0"/>
              <a:t>процесорът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секунда</a:t>
            </a:r>
          </a:p>
          <a:p>
            <a:pPr lvl="1"/>
            <a:r>
              <a:rPr lang="bg-BG" b="1" dirty="0"/>
              <a:t>По-високата </a:t>
            </a:r>
            <a:r>
              <a:rPr lang="bg-BG" b="1" dirty="0">
                <a:solidFill>
                  <a:schemeClr val="bg1"/>
                </a:solidFill>
              </a:rPr>
              <a:t>честота</a:t>
            </a:r>
            <a:r>
              <a:rPr lang="bg-BG" b="1" dirty="0"/>
              <a:t> </a:t>
            </a:r>
            <a:r>
              <a:rPr lang="bg-BG" dirty="0"/>
              <a:t>означава </a:t>
            </a:r>
            <a:r>
              <a:rPr lang="bg-BG" b="1" dirty="0"/>
              <a:t>по-бърза </a:t>
            </a:r>
            <a:r>
              <a:rPr lang="bg-BG" b="1" dirty="0">
                <a:solidFill>
                  <a:schemeClr val="bg1"/>
                </a:solidFill>
              </a:rPr>
              <a:t>обработка на данни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64F04-CB34-6741-F887-B4136E90F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1289532"/>
            <a:ext cx="3975000" cy="26458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B0F2F-383F-2B78-D971-DEEB7A15F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4009641"/>
            <a:ext cx="3975000" cy="2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Кеш памет </a:t>
            </a:r>
            <a:r>
              <a:rPr lang="en-US" b="1" dirty="0"/>
              <a:t>(Cache Memory)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Вградена високоскоростна памет </a:t>
            </a:r>
            <a:r>
              <a:rPr lang="bg-BG" dirty="0"/>
              <a:t>в </a:t>
            </a:r>
            <a:r>
              <a:rPr lang="bg-BG" b="1" dirty="0"/>
              <a:t>процесора</a:t>
            </a:r>
            <a:r>
              <a:rPr lang="bg-BG" dirty="0"/>
              <a:t> за </a:t>
            </a:r>
            <a:r>
              <a:rPr lang="bg-BG" b="1" dirty="0"/>
              <a:t>бърз достъп</a:t>
            </a:r>
            <a:r>
              <a:rPr lang="bg-BG" dirty="0"/>
              <a:t> до често използвани </a:t>
            </a:r>
            <a:r>
              <a:rPr lang="bg-BG" b="1" dirty="0"/>
              <a:t>данни</a:t>
            </a:r>
          </a:p>
          <a:p>
            <a:pPr lvl="1"/>
            <a:r>
              <a:rPr lang="bg-BG" dirty="0"/>
              <a:t>Разделя се на </a:t>
            </a:r>
            <a:r>
              <a:rPr lang="bg-BG" b="1" dirty="0"/>
              <a:t>нива</a:t>
            </a:r>
            <a:r>
              <a:rPr lang="bg-BG" dirty="0"/>
              <a:t>: </a:t>
            </a:r>
            <a:r>
              <a:rPr lang="en-GB" b="1" dirty="0"/>
              <a:t>L1</a:t>
            </a:r>
            <a:r>
              <a:rPr lang="en-GB" dirty="0"/>
              <a:t> (</a:t>
            </a:r>
            <a:r>
              <a:rPr lang="bg-BG" dirty="0"/>
              <a:t>най-бърза, но малка), </a:t>
            </a:r>
            <a:r>
              <a:rPr lang="en-GB" b="1" dirty="0"/>
              <a:t>L2</a:t>
            </a:r>
            <a:r>
              <a:rPr lang="en-GB" dirty="0"/>
              <a:t> (</a:t>
            </a:r>
            <a:r>
              <a:rPr lang="bg-BG" dirty="0"/>
              <a:t>по-голяма), </a:t>
            </a:r>
            <a:r>
              <a:rPr lang="en-GB" b="1" dirty="0"/>
              <a:t>L3</a:t>
            </a:r>
            <a:r>
              <a:rPr lang="en-GB" dirty="0"/>
              <a:t> (</a:t>
            </a:r>
            <a:r>
              <a:rPr lang="bg-BG" dirty="0"/>
              <a:t>най-бавна, но най-голяма)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Разрядност</a:t>
            </a:r>
            <a:r>
              <a:rPr lang="en-US" b="1" dirty="0"/>
              <a:t> (Bit-width)</a:t>
            </a:r>
          </a:p>
          <a:p>
            <a:pPr lvl="1"/>
            <a:r>
              <a:rPr lang="bg-BG" dirty="0"/>
              <a:t>Определя колко </a:t>
            </a:r>
            <a:r>
              <a:rPr lang="bg-BG" b="1" dirty="0">
                <a:solidFill>
                  <a:schemeClr val="bg1"/>
                </a:solidFill>
              </a:rPr>
              <a:t>битова</a:t>
            </a:r>
            <a:r>
              <a:rPr lang="bg-BG" dirty="0"/>
              <a:t> е </a:t>
            </a:r>
            <a:r>
              <a:rPr lang="bg-BG" b="1" dirty="0"/>
              <a:t>обработката на данните</a:t>
            </a:r>
            <a:r>
              <a:rPr lang="bg-BG" dirty="0"/>
              <a:t> (32-</a:t>
            </a:r>
            <a:r>
              <a:rPr lang="en-GB" dirty="0"/>
              <a:t>bit </a:t>
            </a:r>
            <a:r>
              <a:rPr lang="bg-BG" dirty="0"/>
              <a:t>или 64-</a:t>
            </a:r>
            <a:r>
              <a:rPr lang="en-GB" dirty="0"/>
              <a:t>bit)</a:t>
            </a:r>
          </a:p>
          <a:p>
            <a:pPr lvl="1"/>
            <a:r>
              <a:rPr lang="bg-BG" dirty="0"/>
              <a:t>Повечето съвременни процесори са </a:t>
            </a:r>
            <a:r>
              <a:rPr lang="bg-BG" b="1" dirty="0"/>
              <a:t>64-битови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068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Брой ядра </a:t>
            </a:r>
            <a:r>
              <a:rPr lang="en-US" b="1" dirty="0"/>
              <a:t>(Cores)</a:t>
            </a:r>
          </a:p>
          <a:p>
            <a:pPr lvl="1"/>
            <a:r>
              <a:rPr lang="bg-BG" b="1" dirty="0"/>
              <a:t>Съвременните процесори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множество ядра</a:t>
            </a:r>
            <a:r>
              <a:rPr lang="bg-BG" dirty="0"/>
              <a:t>, което подобрява </a:t>
            </a:r>
            <a:r>
              <a:rPr lang="bg-BG" b="1" dirty="0"/>
              <a:t>многозадачността</a:t>
            </a:r>
            <a:r>
              <a:rPr lang="bg-BG" dirty="0"/>
              <a:t> и </a:t>
            </a:r>
            <a:r>
              <a:rPr lang="bg-BG" b="1" dirty="0"/>
              <a:t>производителността</a:t>
            </a:r>
          </a:p>
          <a:p>
            <a:pPr lvl="1"/>
            <a:r>
              <a:rPr lang="bg-BG" b="1" dirty="0"/>
              <a:t>Едноядрен процесор </a:t>
            </a:r>
            <a:r>
              <a:rPr lang="bg-BG" dirty="0"/>
              <a:t>обработва само </a:t>
            </a:r>
            <a:r>
              <a:rPr lang="bg-BG" b="1" dirty="0">
                <a:solidFill>
                  <a:schemeClr val="bg1"/>
                </a:solidFill>
              </a:rPr>
              <a:t>една задача </a:t>
            </a:r>
            <a:r>
              <a:rPr lang="bg-BG" b="1" dirty="0"/>
              <a:t>наведнъж</a:t>
            </a:r>
          </a:p>
          <a:p>
            <a:pPr lvl="1"/>
            <a:r>
              <a:rPr lang="bg-BG" b="1" dirty="0"/>
              <a:t>Многоядрен процесор</a:t>
            </a:r>
            <a:r>
              <a:rPr lang="bg-BG" dirty="0"/>
              <a:t> (</a:t>
            </a:r>
            <a:r>
              <a:rPr lang="en-GB" b="1" dirty="0"/>
              <a:t>Multi-core</a:t>
            </a:r>
            <a:r>
              <a:rPr lang="en-GB" dirty="0"/>
              <a:t>) </a:t>
            </a:r>
            <a:r>
              <a:rPr lang="bg-BG" dirty="0"/>
              <a:t>може да обработва </a:t>
            </a:r>
            <a:r>
              <a:rPr lang="bg-BG" b="1" dirty="0">
                <a:solidFill>
                  <a:schemeClr val="bg1"/>
                </a:solidFill>
              </a:rPr>
              <a:t>няколко задачи </a:t>
            </a:r>
            <a:r>
              <a:rPr lang="bg-BG" b="1" dirty="0"/>
              <a:t>едновременно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(3)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682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65598" cy="5528766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HDD</a:t>
            </a:r>
            <a:r>
              <a:rPr lang="en-US" sz="3400" b="1" dirty="0"/>
              <a:t> (Hard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механичен диск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въртящи се </a:t>
            </a:r>
            <a:r>
              <a:rPr lang="bg-BG" b="1" dirty="0">
                <a:solidFill>
                  <a:schemeClr val="bg1"/>
                </a:solidFill>
              </a:rPr>
              <a:t>магнитни плочи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четяща глава</a:t>
            </a:r>
          </a:p>
          <a:p>
            <a:pPr lvl="1"/>
            <a:r>
              <a:rPr lang="bg-BG" dirty="0"/>
              <a:t>Подходящ за </a:t>
            </a:r>
            <a:r>
              <a:rPr lang="bg-BG" b="1" dirty="0"/>
              <a:t>масово съхранение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големи файлове </a:t>
            </a:r>
            <a:r>
              <a:rPr lang="en-US" dirty="0"/>
              <a:t>(</a:t>
            </a:r>
            <a:r>
              <a:rPr lang="bg-BG" dirty="0"/>
              <a:t>филми, архиви, игри</a:t>
            </a:r>
            <a:r>
              <a:rPr lang="en-US" dirty="0"/>
              <a:t>)</a:t>
            </a:r>
            <a:endParaRPr lang="en-BG" dirty="0"/>
          </a:p>
          <a:p>
            <a:r>
              <a:rPr lang="en-BG" sz="3400" b="1" dirty="0">
                <a:solidFill>
                  <a:schemeClr val="bg1"/>
                </a:solidFill>
              </a:rPr>
              <a:t>SSD</a:t>
            </a:r>
            <a:r>
              <a:rPr lang="en-BG" sz="3400" b="1" dirty="0"/>
              <a:t> </a:t>
            </a:r>
            <a:r>
              <a:rPr lang="bg-BG" sz="3400" b="1" dirty="0"/>
              <a:t>(</a:t>
            </a:r>
            <a:r>
              <a:rPr lang="en-US" sz="3400" b="1" dirty="0"/>
              <a:t>Solid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полупроводников диск</a:t>
            </a:r>
            <a:r>
              <a:rPr lang="bg-BG" dirty="0"/>
              <a:t>	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взаимно свързани </a:t>
            </a:r>
            <a:r>
              <a:rPr lang="bg-BG" b="1" dirty="0">
                <a:solidFill>
                  <a:schemeClr val="bg1"/>
                </a:solidFill>
              </a:rPr>
              <a:t>чипове</a:t>
            </a:r>
            <a:r>
              <a:rPr lang="bg-BG" b="1" dirty="0"/>
              <a:t> </a:t>
            </a:r>
            <a:r>
              <a:rPr lang="bg-BG" dirty="0"/>
              <a:t>с </a:t>
            </a:r>
            <a:r>
              <a:rPr lang="bg-BG" b="1" dirty="0">
                <a:solidFill>
                  <a:schemeClr val="bg1"/>
                </a:solidFill>
              </a:rPr>
              <a:t>флаш памет </a:t>
            </a:r>
            <a:r>
              <a:rPr lang="bg-BG" b="1" dirty="0"/>
              <a:t>без движещи се части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По-бърз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по-тих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по-издръжлив</a:t>
            </a:r>
            <a:r>
              <a:rPr lang="bg-BG" dirty="0"/>
              <a:t> от </a:t>
            </a:r>
            <a:r>
              <a:rPr lang="en-US" b="1" dirty="0"/>
              <a:t>HDD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8E874-8502-5D2D-BAF0-1215A183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6250" r="3631" b="19889"/>
          <a:stretch/>
        </p:blipFill>
        <p:spPr>
          <a:xfrm>
            <a:off x="8172829" y="4231267"/>
            <a:ext cx="3580201" cy="22757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4AC44-FF00-4666-5B41-650104C27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3358" r="-2"/>
          <a:stretch/>
        </p:blipFill>
        <p:spPr>
          <a:xfrm>
            <a:off x="8172828" y="1428287"/>
            <a:ext cx="3580202" cy="23580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09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ROM</a:t>
            </a:r>
            <a:r>
              <a:rPr lang="en-US" sz="3400" b="1" dirty="0"/>
              <a:t> (Read-Only Memory)</a:t>
            </a:r>
            <a:r>
              <a:rPr lang="en-GB" sz="3400" b="1" dirty="0"/>
              <a:t> – </a:t>
            </a:r>
            <a:r>
              <a:rPr lang="bg-BG" sz="3400" b="1" dirty="0"/>
              <a:t>постоянна памет</a:t>
            </a:r>
            <a:endParaRPr lang="en-US" sz="3400" b="1" dirty="0"/>
          </a:p>
          <a:p>
            <a:pPr lvl="1"/>
            <a:r>
              <a:rPr lang="bg-BG" dirty="0"/>
              <a:t>Съдържа </a:t>
            </a:r>
            <a:r>
              <a:rPr lang="bg-BG" b="1" dirty="0">
                <a:solidFill>
                  <a:schemeClr val="bg1"/>
                </a:solidFill>
              </a:rPr>
              <a:t>основни програми </a:t>
            </a:r>
            <a:r>
              <a:rPr lang="bg-BG" dirty="0"/>
              <a:t>за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може </a:t>
            </a:r>
            <a:r>
              <a:rPr lang="bg-BG" dirty="0"/>
              <a:t>да бъде </a:t>
            </a:r>
            <a:r>
              <a:rPr lang="bg-BG" b="1" dirty="0"/>
              <a:t>променяна</a:t>
            </a:r>
          </a:p>
          <a:p>
            <a:pPr lvl="1"/>
            <a:r>
              <a:rPr lang="bg-BG" b="1" dirty="0"/>
              <a:t>Данните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не се изтриват </a:t>
            </a:r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A76A4-BA08-5A99-E971-3A5D4B921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" b="8349"/>
          <a:stretch/>
        </p:blipFill>
        <p:spPr>
          <a:xfrm>
            <a:off x="3347450" y="3833999"/>
            <a:ext cx="5497100" cy="2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RAM </a:t>
            </a:r>
            <a:r>
              <a:rPr lang="en-US" sz="3400" b="1" dirty="0"/>
              <a:t>(Random Access Memory)</a:t>
            </a:r>
            <a:r>
              <a:rPr lang="en-GB" sz="3400" b="1" dirty="0"/>
              <a:t> – </a:t>
            </a:r>
            <a:r>
              <a:rPr lang="bg-BG" sz="3400" b="1" dirty="0"/>
              <a:t>оперативна памет</a:t>
            </a:r>
            <a:endParaRPr lang="en-US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Временно</a:t>
            </a:r>
            <a:r>
              <a:rPr lang="bg-BG" b="1" dirty="0"/>
              <a:t> съхранява </a:t>
            </a:r>
            <a:r>
              <a:rPr lang="bg-BG" b="1" dirty="0">
                <a:solidFill>
                  <a:schemeClr val="bg1"/>
                </a:solidFill>
              </a:rPr>
              <a:t>данни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, с които </a:t>
            </a:r>
            <a:r>
              <a:rPr lang="bg-BG" b="1" dirty="0"/>
              <a:t>компютърът</a:t>
            </a:r>
            <a:r>
              <a:rPr lang="bg-BG" dirty="0"/>
              <a:t> </a:t>
            </a:r>
            <a:r>
              <a:rPr lang="bg-BG" b="1" dirty="0"/>
              <a:t>работи в момента</a:t>
            </a:r>
          </a:p>
          <a:p>
            <a:pPr lvl="1"/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  <a:r>
              <a:rPr lang="bg-BG" dirty="0"/>
              <a:t> всички </a:t>
            </a:r>
            <a:r>
              <a:rPr lang="bg-BG" b="1" dirty="0"/>
              <a:t>данни</a:t>
            </a:r>
            <a:r>
              <a:rPr lang="bg-BG" dirty="0"/>
              <a:t> в нея </a:t>
            </a:r>
            <a:r>
              <a:rPr lang="bg-BG" b="1" dirty="0">
                <a:solidFill>
                  <a:schemeClr val="bg1"/>
                </a:solidFill>
              </a:rPr>
              <a:t>се изтриват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A1C64-2137-B006-1488-EF960F72C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34190" r="6785" b="30640"/>
          <a:stretch/>
        </p:blipFill>
        <p:spPr>
          <a:xfrm>
            <a:off x="1303500" y="4170451"/>
            <a:ext cx="9585000" cy="25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RAM </a:t>
            </a:r>
            <a:r>
              <a:rPr lang="bg-BG" b="1" dirty="0">
                <a:solidFill>
                  <a:schemeClr val="bg1"/>
                </a:solidFill>
              </a:rPr>
              <a:t>паметта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</a:t>
            </a:r>
            <a:r>
              <a:rPr lang="bg-BG" sz="3200" dirty="0"/>
              <a:t> </a:t>
            </a:r>
            <a:r>
              <a:rPr lang="en-GB" sz="3200" dirty="0"/>
              <a:t>–</a:t>
            </a:r>
            <a:r>
              <a:rPr lang="bg-BG" sz="3200" dirty="0"/>
              <a:t> определя </a:t>
            </a:r>
            <a:r>
              <a:rPr lang="bg-BG" sz="3200" b="1" dirty="0">
                <a:solidFill>
                  <a:schemeClr val="bg1"/>
                </a:solidFill>
              </a:rPr>
              <a:t>стандарта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съвместимостта</a:t>
            </a:r>
            <a:r>
              <a:rPr lang="bg-BG" sz="3200" dirty="0"/>
              <a:t> с </a:t>
            </a:r>
            <a:r>
              <a:rPr lang="bg-BG" sz="3200" b="1" dirty="0"/>
              <a:t>дънната платка </a:t>
            </a:r>
            <a:r>
              <a:rPr lang="bg-BG" sz="3200" dirty="0"/>
              <a:t>и </a:t>
            </a:r>
            <a:r>
              <a:rPr lang="bg-BG" sz="3200" b="1" dirty="0"/>
              <a:t>процесора</a:t>
            </a:r>
            <a:r>
              <a:rPr lang="bg-BG" sz="3200" dirty="0"/>
              <a:t> </a:t>
            </a:r>
            <a:r>
              <a:rPr lang="en-US" sz="3200" dirty="0"/>
              <a:t>(DDR3, DDR4, DDR5)</a:t>
            </a:r>
            <a:endParaRPr lang="bg-BG" sz="3200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Капацитет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GB" sz="3200" dirty="0"/>
              <a:t>– </a:t>
            </a:r>
            <a:r>
              <a:rPr lang="bg-BG" sz="3200" b="1" dirty="0"/>
              <a:t>количеството </a:t>
            </a:r>
            <a:r>
              <a:rPr lang="bg-BG" sz="3200" b="1" dirty="0">
                <a:solidFill>
                  <a:schemeClr val="bg1"/>
                </a:solidFill>
              </a:rPr>
              <a:t>памет</a:t>
            </a:r>
            <a:r>
              <a:rPr lang="bg-BG" sz="3200" dirty="0"/>
              <a:t>, измервано в </a:t>
            </a:r>
            <a:r>
              <a:rPr lang="bg-BG" sz="3200" b="1" dirty="0"/>
              <a:t>гигабайти</a:t>
            </a:r>
          </a:p>
          <a:p>
            <a:pPr lvl="2"/>
            <a:r>
              <a:rPr lang="bg-BG" sz="3000" b="1" dirty="0"/>
              <a:t>8</a:t>
            </a:r>
            <a:r>
              <a:rPr lang="en-US" sz="3000" b="1" dirty="0"/>
              <a:t>GB</a:t>
            </a:r>
            <a:r>
              <a:rPr lang="en-US" sz="3000" dirty="0"/>
              <a:t> </a:t>
            </a:r>
            <a:r>
              <a:rPr lang="en-GB" sz="3000" dirty="0"/>
              <a:t>–</a:t>
            </a:r>
            <a:r>
              <a:rPr lang="bg-BG" sz="3000" dirty="0"/>
              <a:t> препоръчителен</a:t>
            </a:r>
            <a:r>
              <a:rPr lang="en-US" sz="3000" dirty="0"/>
              <a:t> </a:t>
            </a:r>
            <a:r>
              <a:rPr lang="bg-BG" sz="3000" dirty="0"/>
              <a:t>минимум за </a:t>
            </a:r>
            <a:r>
              <a:rPr lang="bg-BG" sz="3000" b="1" dirty="0">
                <a:solidFill>
                  <a:schemeClr val="bg1"/>
                </a:solidFill>
              </a:rPr>
              <a:t>модерен</a:t>
            </a:r>
            <a:r>
              <a:rPr lang="bg-BG" sz="3000" dirty="0"/>
              <a:t> </a:t>
            </a:r>
            <a:r>
              <a:rPr lang="bg-BG" sz="3000" b="1" dirty="0"/>
              <a:t>компютър</a:t>
            </a:r>
          </a:p>
          <a:p>
            <a:pPr lvl="2"/>
            <a:r>
              <a:rPr lang="bg-BG" sz="3000" b="1" dirty="0"/>
              <a:t>16</a:t>
            </a:r>
            <a:r>
              <a:rPr lang="en-US" sz="3000" b="1" dirty="0"/>
              <a:t>GB-32GB </a:t>
            </a:r>
            <a:r>
              <a:rPr lang="en-GB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гейминг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продуктивност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Работна честота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(</a:t>
            </a:r>
            <a:r>
              <a:rPr lang="en-US" sz="3200" b="1" dirty="0"/>
              <a:t>Clock Speed)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dirty="0"/>
              <a:t>измерва се в </a:t>
            </a:r>
            <a:r>
              <a:rPr lang="bg-BG" sz="3200" b="1" dirty="0"/>
              <a:t>мегахерци</a:t>
            </a:r>
            <a:r>
              <a:rPr lang="bg-BG" sz="3200" dirty="0"/>
              <a:t> </a:t>
            </a:r>
            <a:r>
              <a:rPr lang="en-US" sz="3200" dirty="0"/>
              <a:t>(MHz) </a:t>
            </a:r>
            <a:r>
              <a:rPr lang="bg-BG" sz="3200" dirty="0"/>
              <a:t>и определя </a:t>
            </a:r>
            <a:r>
              <a:rPr lang="bg-BG" sz="3200" b="1" dirty="0">
                <a:solidFill>
                  <a:schemeClr val="bg1"/>
                </a:solidFill>
              </a:rPr>
              <a:t>скоростта</a:t>
            </a:r>
            <a:r>
              <a:rPr lang="bg-BG" sz="3200" dirty="0"/>
              <a:t> на </a:t>
            </a:r>
            <a:r>
              <a:rPr lang="bg-BG" sz="3200" b="1" dirty="0"/>
              <a:t>трансфер на данни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Латентност</a:t>
            </a:r>
            <a:r>
              <a:rPr lang="bg-BG" sz="3200" b="1" dirty="0"/>
              <a:t> </a:t>
            </a:r>
            <a:r>
              <a:rPr lang="en-US" sz="3200" b="1" dirty="0"/>
              <a:t>(CAS Latency - CL)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времето за реакция </a:t>
            </a:r>
            <a:r>
              <a:rPr lang="bg-BG" sz="3200" dirty="0"/>
              <a:t>на </a:t>
            </a:r>
            <a:r>
              <a:rPr lang="bg-BG" sz="3200" b="1" dirty="0"/>
              <a:t>паметта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53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Външна памет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Флаш памет </a:t>
            </a:r>
            <a:r>
              <a:rPr lang="bg-BG" sz="3200" b="1" dirty="0"/>
              <a:t>(</a:t>
            </a:r>
            <a:r>
              <a:rPr lang="en-US" sz="3200" b="1" dirty="0"/>
              <a:t>Flash Memory) </a:t>
            </a:r>
            <a:r>
              <a:rPr lang="en-GB" sz="3200" b="1" dirty="0"/>
              <a:t>–</a:t>
            </a:r>
            <a:r>
              <a:rPr lang="en-US" sz="3200" b="1" dirty="0"/>
              <a:t> </a:t>
            </a:r>
            <a:r>
              <a:rPr lang="bg-BG" sz="3200" b="1" dirty="0"/>
              <a:t>електронна памет</a:t>
            </a:r>
          </a:p>
          <a:p>
            <a:pPr lvl="2"/>
            <a:r>
              <a:rPr lang="en-US" b="1" dirty="0"/>
              <a:t>USB</a:t>
            </a:r>
            <a:r>
              <a:rPr lang="bg-BG" b="1" dirty="0"/>
              <a:t> флаш памет</a:t>
            </a:r>
            <a:endParaRPr lang="en-US" b="1" dirty="0"/>
          </a:p>
          <a:p>
            <a:pPr lvl="2"/>
            <a:r>
              <a:rPr lang="en-US" b="1" dirty="0"/>
              <a:t>SD </a:t>
            </a:r>
            <a:r>
              <a:rPr lang="bg-BG" b="1" dirty="0"/>
              <a:t>карта</a:t>
            </a:r>
          </a:p>
          <a:p>
            <a:pPr lvl="2"/>
            <a:r>
              <a:rPr lang="en-US" b="1" dirty="0"/>
              <a:t>SSD </a:t>
            </a:r>
            <a:r>
              <a:rPr lang="bg-BG" b="1" dirty="0"/>
              <a:t>дискове</a:t>
            </a:r>
            <a:endParaRPr lang="en-US" b="1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Дискове</a:t>
            </a:r>
            <a:r>
              <a:rPr lang="bg-BG" sz="3200" b="1" dirty="0"/>
              <a:t> </a:t>
            </a:r>
            <a:r>
              <a:rPr lang="en-US" sz="3200" b="1" dirty="0"/>
              <a:t>(CD/DVD) </a:t>
            </a:r>
            <a:r>
              <a:rPr lang="en-GB" sz="3200" b="1" dirty="0"/>
              <a:t>–</a:t>
            </a:r>
            <a:r>
              <a:rPr lang="bg-BG" sz="3200" b="1" dirty="0"/>
              <a:t> оптични носители на информация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4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1DE6D-83CA-3D24-7FD2-C73CECEB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32113" r="8047" b="26783"/>
          <a:stretch/>
        </p:blipFill>
        <p:spPr>
          <a:xfrm>
            <a:off x="6096000" y="2259000"/>
            <a:ext cx="5580000" cy="1935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416B10-5406-60B0-DC34-AAD9DAF8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89" y="4374001"/>
            <a:ext cx="2360492" cy="22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62500" lnSpcReduction="20000"/>
          </a:bodyPr>
          <a:lstStyle/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Компютърни конфигурации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Основни </a:t>
            </a:r>
            <a:r>
              <a:rPr lang="bg-BG" sz="4000" b="1" dirty="0"/>
              <a:t>хардуерни компоненти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Дънна платка </a:t>
            </a:r>
            <a:r>
              <a:rPr lang="en-US" sz="3700" b="1" dirty="0"/>
              <a:t>(Motherboard)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Процесор</a:t>
            </a:r>
            <a:r>
              <a:rPr lang="en-US" sz="3700" b="1" dirty="0"/>
              <a:t> (CPU)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Памет</a:t>
            </a:r>
            <a:r>
              <a:rPr lang="en-US" sz="3700" b="1" dirty="0"/>
              <a:t> (HDD, SSD, RAM, ROM</a:t>
            </a:r>
            <a:r>
              <a:rPr lang="bg-BG" sz="3700" b="1" dirty="0"/>
              <a:t>, външна памет</a:t>
            </a:r>
            <a:r>
              <a:rPr lang="en-US" sz="3700" b="1" dirty="0"/>
              <a:t>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Видеокарта</a:t>
            </a:r>
            <a:r>
              <a:rPr lang="en-US" sz="3700" b="1" dirty="0"/>
              <a:t> (GPU)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Мрежова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(NIC)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Звукова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(Sound Card)</a:t>
            </a:r>
            <a:endParaRPr lang="bg-BG" sz="3700" b="1" dirty="0"/>
          </a:p>
          <a:p>
            <a:pPr>
              <a:buClr>
                <a:schemeClr val="tx1"/>
              </a:buClr>
            </a:pPr>
            <a:r>
              <a:rPr lang="bg-BG" sz="3900" dirty="0"/>
              <a:t>​</a:t>
            </a:r>
            <a:r>
              <a:rPr lang="bg-BG" sz="3900" b="1" dirty="0"/>
              <a:t>Периферни устройства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Входни</a:t>
            </a:r>
            <a:r>
              <a:rPr lang="bg-BG" sz="3700" dirty="0"/>
              <a:t> и </a:t>
            </a:r>
            <a:r>
              <a:rPr lang="bg-BG" sz="3700" b="1" dirty="0">
                <a:solidFill>
                  <a:schemeClr val="bg1"/>
                </a:solidFill>
              </a:rPr>
              <a:t>изходни</a:t>
            </a:r>
            <a:r>
              <a:rPr lang="bg-BG" sz="3700" dirty="0"/>
              <a:t> </a:t>
            </a:r>
            <a:r>
              <a:rPr lang="bg-BG" sz="3700" b="1" dirty="0">
                <a:solidFill>
                  <a:schemeClr val="bg1"/>
                </a:solidFill>
              </a:rPr>
              <a:t>устройства</a:t>
            </a:r>
            <a:r>
              <a:rPr lang="bg-BG" sz="3700" dirty="0"/>
              <a:t>, </a:t>
            </a:r>
            <a:r>
              <a:rPr lang="bg-BG" sz="3700" b="1" dirty="0">
                <a:solidFill>
                  <a:schemeClr val="bg1"/>
                </a:solidFill>
              </a:rPr>
              <a:t>запаметяващи</a:t>
            </a:r>
            <a:r>
              <a:rPr lang="bg-BG" sz="3700" dirty="0"/>
              <a:t> </a:t>
            </a:r>
            <a:r>
              <a:rPr lang="bg-BG" sz="3700" b="1" dirty="0">
                <a:solidFill>
                  <a:schemeClr val="bg1"/>
                </a:solidFill>
              </a:rPr>
              <a:t>устройства</a:t>
            </a:r>
            <a:r>
              <a:rPr lang="bg-BG" sz="3700" dirty="0"/>
              <a:t> и </a:t>
            </a:r>
            <a:r>
              <a:rPr lang="bg-BG" sz="3700" b="1" dirty="0">
                <a:solidFill>
                  <a:schemeClr val="bg1"/>
                </a:solidFill>
              </a:rPr>
              <a:t>монитори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Компютърна конфигурация за лична употреба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61B2F-7F7F-15A7-AA30-B93433FC9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48A43-25CD-D0D2-196E-AFD9B39B3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изображения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интегрирана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вградена в процесора</a:t>
            </a:r>
            <a:r>
              <a:rPr lang="en-US" dirty="0"/>
              <a:t>)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дискретна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отделен компонент</a:t>
            </a:r>
            <a:r>
              <a:rPr lang="en-US" dirty="0"/>
              <a:t>)</a:t>
            </a:r>
          </a:p>
          <a:p>
            <a:r>
              <a:rPr lang="bg-BG" b="1" dirty="0"/>
              <a:t>Примери:</a:t>
            </a:r>
            <a:endParaRPr lang="en-US" b="1" dirty="0"/>
          </a:p>
          <a:p>
            <a:pPr lvl="1"/>
            <a:r>
              <a:rPr lang="en-US" dirty="0"/>
              <a:t>NVIDIA</a:t>
            </a:r>
          </a:p>
          <a:p>
            <a:pPr lvl="1"/>
            <a:r>
              <a:rPr lang="en-US" dirty="0"/>
              <a:t>AMD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747CDB-44CE-B2CE-5399-2FC83268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 </a:t>
            </a:r>
            <a:r>
              <a:rPr lang="en-US" dirty="0"/>
              <a:t>(GPU </a:t>
            </a:r>
            <a:r>
              <a:rPr lang="en-GB" sz="4000" dirty="0"/>
              <a:t>–</a:t>
            </a:r>
            <a:r>
              <a:rPr lang="en-US" dirty="0"/>
              <a:t> Graphics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14AA8-5C83-1633-FF68-A485DE5F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6100" r="3710" b="4370"/>
          <a:stretch/>
        </p:blipFill>
        <p:spPr>
          <a:xfrm>
            <a:off x="7518794" y="3726293"/>
            <a:ext cx="4485675" cy="2916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22D7D-D32A-A3DB-4DAC-971A45D6D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4" b="31907"/>
          <a:stretch/>
        </p:blipFill>
        <p:spPr>
          <a:xfrm>
            <a:off x="5309846" y="3404147"/>
            <a:ext cx="3372037" cy="1112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2AFB2-3E3B-F352-16F4-EA7C6D30E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5" t="14161" r="24155" b="11379"/>
          <a:stretch/>
        </p:blipFill>
        <p:spPr>
          <a:xfrm>
            <a:off x="2792960" y="3249000"/>
            <a:ext cx="2727397" cy="22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8910D-A4B3-44C4-0296-06EBDA8FA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ADA9C-FED0-15F5-349A-E959894F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свързването с интернет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жична</a:t>
            </a:r>
            <a:r>
              <a:rPr lang="bg-BG" dirty="0"/>
              <a:t> (</a:t>
            </a:r>
            <a:r>
              <a:rPr lang="en-US" b="1" dirty="0"/>
              <a:t>Ethernet</a:t>
            </a:r>
            <a:r>
              <a:rPr lang="en-US" dirty="0"/>
              <a:t>)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безжична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b="1" dirty="0"/>
              <a:t>Wi-Fi</a:t>
            </a:r>
            <a:r>
              <a:rPr lang="en-US" dirty="0"/>
              <a:t>)</a:t>
            </a:r>
          </a:p>
          <a:p>
            <a:r>
              <a:rPr lang="bg-BG" dirty="0"/>
              <a:t>С нея компютърът </a:t>
            </a:r>
            <a:r>
              <a:rPr lang="bg-BG" b="1" dirty="0">
                <a:solidFill>
                  <a:schemeClr val="bg1"/>
                </a:solidFill>
              </a:rPr>
              <a:t>комуникира</a:t>
            </a:r>
            <a:r>
              <a:rPr lang="bg-BG" dirty="0"/>
              <a:t> с </a:t>
            </a:r>
            <a:r>
              <a:rPr lang="bg-BG" b="1" dirty="0"/>
              <a:t>други устройства </a:t>
            </a:r>
            <a:r>
              <a:rPr lang="bg-BG" dirty="0"/>
              <a:t>в </a:t>
            </a:r>
            <a:r>
              <a:rPr lang="bg-BG" b="1" dirty="0"/>
              <a:t>мрежата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249E4-C4C1-41C1-E817-DD7296FC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Мрежова карта </a:t>
            </a:r>
            <a:r>
              <a:rPr lang="en-US" dirty="0"/>
              <a:t>(NIC </a:t>
            </a:r>
            <a:r>
              <a:rPr lang="en-GB" sz="4000" dirty="0"/>
              <a:t>–</a:t>
            </a:r>
            <a:r>
              <a:rPr lang="en-US" dirty="0"/>
              <a:t> Network Interface Controller)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93B79-D3D1-F234-724F-3E8FF51B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0974" r="15869" b="9441"/>
          <a:stretch/>
        </p:blipFill>
        <p:spPr>
          <a:xfrm>
            <a:off x="3463500" y="3338965"/>
            <a:ext cx="5265000" cy="3316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55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37562-C16E-DD51-72FF-34DCCB37F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61160-048C-CAA2-7B7F-282EFD624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аудио сигнали</a:t>
            </a:r>
          </a:p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записване</a:t>
            </a:r>
            <a:r>
              <a:rPr lang="bg-BG" dirty="0"/>
              <a:t> на </a:t>
            </a:r>
            <a:r>
              <a:rPr lang="bg-BG" b="1" dirty="0"/>
              <a:t>звук</a:t>
            </a:r>
          </a:p>
          <a:p>
            <a:r>
              <a:rPr lang="bg-BG" dirty="0"/>
              <a:t>Повечето </a:t>
            </a:r>
            <a:r>
              <a:rPr lang="bg-BG" b="1" dirty="0"/>
              <a:t>съвременни</a:t>
            </a:r>
            <a:r>
              <a:rPr lang="bg-BG" dirty="0"/>
              <a:t> </a:t>
            </a:r>
            <a:r>
              <a:rPr lang="bg-BG" b="1" dirty="0"/>
              <a:t>дънни платки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вградени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звукови карти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13A640-FD29-2ED9-34CD-A75B0FB4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 (</a:t>
            </a:r>
            <a:r>
              <a:rPr lang="en-US" dirty="0"/>
              <a:t>Sound Card)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4792C-057A-C0B9-91EC-5B23B49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0" y="3332772"/>
            <a:ext cx="6404000" cy="33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dirty="0"/>
              <a:t>Връзката между потребителя и компютъра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Периферни устройства</a:t>
            </a:r>
            <a:endParaRPr lang="en-US" sz="5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EBB7E-BF9D-4EB9-4E1A-257E5E0B5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000" y="1764000"/>
            <a:ext cx="3065130" cy="18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Периферни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Улесняват работата </a:t>
            </a:r>
            <a:r>
              <a:rPr lang="bg-BG" sz="3400" dirty="0"/>
              <a:t>с </a:t>
            </a:r>
            <a:r>
              <a:rPr lang="bg-BG" sz="3400" b="1" dirty="0"/>
              <a:t>компютър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Предоставят възможности за </a:t>
            </a:r>
            <a:r>
              <a:rPr lang="bg-BG" sz="3400" b="1" dirty="0"/>
              <a:t>взаимодействие</a:t>
            </a:r>
            <a:r>
              <a:rPr lang="bg-BG" sz="3400" dirty="0"/>
              <a:t> с </a:t>
            </a:r>
            <a:r>
              <a:rPr lang="bg-BG" sz="3400" b="1" dirty="0"/>
              <a:t>потребителя</a:t>
            </a:r>
            <a:r>
              <a:rPr lang="bg-BG" sz="3400" dirty="0"/>
              <a:t> и </a:t>
            </a:r>
            <a:r>
              <a:rPr lang="bg-BG" sz="3400" b="1" dirty="0"/>
              <a:t>други устройства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допълнително</a:t>
            </a:r>
            <a:r>
              <a:rPr lang="bg-BG" sz="3400" dirty="0"/>
              <a:t> </a:t>
            </a:r>
            <a:r>
              <a:rPr lang="bg-BG" sz="3400" b="1" dirty="0"/>
              <a:t>съхранение на данни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DEF43-B9F1-1FF8-0D19-88D4454F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0" y="3820178"/>
            <a:ext cx="4275000" cy="2845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0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7AF84-3306-EC72-5B1C-51DB707ED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1140F-A145-4744-631A-562A9AAD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9E982-EB10-E1E4-88C8-2774F4052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Клавиатура</a:t>
            </a:r>
          </a:p>
          <a:p>
            <a:r>
              <a:rPr lang="bg-BG" b="1" dirty="0"/>
              <a:t>Мишка</a:t>
            </a:r>
          </a:p>
          <a:p>
            <a:r>
              <a:rPr lang="bg-BG" b="1" dirty="0"/>
              <a:t>Скенер</a:t>
            </a:r>
          </a:p>
          <a:p>
            <a:r>
              <a:rPr lang="bg-BG" b="1" dirty="0"/>
              <a:t>Микрофон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F547F-A22E-1E78-C85D-BF3FB6C5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r="1128"/>
          <a:stretch/>
        </p:blipFill>
        <p:spPr>
          <a:xfrm>
            <a:off x="4518631" y="1751853"/>
            <a:ext cx="3554380" cy="154334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927A-C905-587D-9390-4F97AAAC9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5" t="13562" b="19413"/>
          <a:stretch/>
        </p:blipFill>
        <p:spPr>
          <a:xfrm>
            <a:off x="8763676" y="1494077"/>
            <a:ext cx="2537189" cy="1934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35B93-A132-0FB5-D3BF-86FD74BE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00" y="3878961"/>
            <a:ext cx="4116816" cy="2262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023BA-A31D-7823-8E75-14176AFED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05" y="3880689"/>
            <a:ext cx="2643409" cy="264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2DFD8-A42C-22D4-8152-537D3B67E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C77BF7-9126-CC4A-3F09-2CBC82D3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CAC0C-F9E5-D8D7-2E45-FF5180D82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Монитор</a:t>
            </a:r>
          </a:p>
          <a:p>
            <a:r>
              <a:rPr lang="bg-BG" b="1" dirty="0"/>
              <a:t>Принтер</a:t>
            </a:r>
          </a:p>
          <a:p>
            <a:r>
              <a:rPr lang="bg-BG" b="1" dirty="0"/>
              <a:t>Колонки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4057-577D-4DE2-D72C-CE0B9A63B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00" y="4180459"/>
            <a:ext cx="4010317" cy="263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A2B3D-949A-702D-B074-9D51B34B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6420" y="1247284"/>
            <a:ext cx="4010317" cy="300773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4FBD8-85B6-8028-DA13-F145CF11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5571" r="14959"/>
          <a:stretch/>
        </p:blipFill>
        <p:spPr>
          <a:xfrm>
            <a:off x="3036000" y="1202967"/>
            <a:ext cx="3150000" cy="28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Запаметяващи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USB</a:t>
            </a:r>
            <a:r>
              <a:rPr lang="en-US" sz="3400" b="1" dirty="0"/>
              <a:t> </a:t>
            </a:r>
            <a:r>
              <a:rPr lang="bg-BG" sz="3400" b="1" dirty="0"/>
              <a:t>флаш памет</a:t>
            </a:r>
          </a:p>
          <a:p>
            <a:pPr>
              <a:buClr>
                <a:schemeClr val="tx1"/>
              </a:buClr>
            </a:pPr>
            <a:r>
              <a:rPr lang="bg-BG" sz="3400" b="1" dirty="0"/>
              <a:t>Външен </a:t>
            </a:r>
            <a:r>
              <a:rPr lang="bg-BG" sz="3400" b="1" dirty="0">
                <a:solidFill>
                  <a:schemeClr val="bg1"/>
                </a:solidFill>
              </a:rPr>
              <a:t>твърд диск </a:t>
            </a:r>
            <a:r>
              <a:rPr lang="en-US" sz="3400" b="1" dirty="0"/>
              <a:t>(HDD/SSD)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SD </a:t>
            </a:r>
            <a:r>
              <a:rPr lang="bg-BG" sz="3400" b="1" dirty="0">
                <a:solidFill>
                  <a:schemeClr val="bg1"/>
                </a:solidFill>
              </a:rPr>
              <a:t>карта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Оптични дискове </a:t>
            </a:r>
            <a:r>
              <a:rPr lang="en-US" sz="3400" b="1" dirty="0"/>
              <a:t>(CD/DVD)</a:t>
            </a:r>
            <a:endParaRPr lang="bg-BG" sz="3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AED1D-6394-AFDB-F007-6E40399B4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6" t="19382" r="8662" b="15257"/>
          <a:stretch/>
        </p:blipFill>
        <p:spPr>
          <a:xfrm>
            <a:off x="3080708" y="3946603"/>
            <a:ext cx="3481904" cy="2774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6D17A-63A0-75C8-FD77-743E6471C4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22548" r="6229" b="22660"/>
          <a:stretch/>
        </p:blipFill>
        <p:spPr>
          <a:xfrm>
            <a:off x="406605" y="5049000"/>
            <a:ext cx="2267498" cy="870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C6DFCF-CD4A-1DCD-764D-E4ECEF587E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8" r="17207"/>
          <a:stretch/>
        </p:blipFill>
        <p:spPr>
          <a:xfrm>
            <a:off x="9665835" y="4163338"/>
            <a:ext cx="2119558" cy="21757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2EEBD3-A8A4-8BE6-4EB3-41E53F2E10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29672" r="33238" b="39236"/>
          <a:stretch/>
        </p:blipFill>
        <p:spPr>
          <a:xfrm>
            <a:off x="6969217" y="5154979"/>
            <a:ext cx="2290013" cy="7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9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(1)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sz="3400" b="1" dirty="0"/>
              <a:t>Характеристики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на</a:t>
            </a:r>
            <a:r>
              <a:rPr lang="bg-BG" sz="3400" b="1" dirty="0">
                <a:solidFill>
                  <a:schemeClr val="bg1"/>
                </a:solidFill>
              </a:rPr>
              <a:t> мониторите</a:t>
            </a:r>
            <a:r>
              <a:rPr lang="en-US" sz="3400" dirty="0"/>
              <a:t>: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видът</a:t>
            </a:r>
            <a:r>
              <a:rPr lang="bg-BG" sz="3200" dirty="0"/>
              <a:t> </a:t>
            </a:r>
            <a:r>
              <a:rPr lang="bg-BG" sz="3200" b="1" dirty="0"/>
              <a:t>монитор</a:t>
            </a:r>
            <a:r>
              <a:rPr lang="bg-BG" sz="3200" dirty="0"/>
              <a:t> (напр.</a:t>
            </a:r>
            <a:r>
              <a:rPr lang="en-US" sz="3200" dirty="0"/>
              <a:t> </a:t>
            </a:r>
            <a:r>
              <a:rPr lang="en-US" sz="3200" b="1" dirty="0"/>
              <a:t>LCD</a:t>
            </a:r>
            <a:r>
              <a:rPr lang="en-US" sz="3200" dirty="0"/>
              <a:t>)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Големина на екрана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размерът</a:t>
            </a:r>
            <a:r>
              <a:rPr lang="bg-BG" sz="3200" dirty="0"/>
              <a:t> на </a:t>
            </a:r>
            <a:r>
              <a:rPr lang="bg-BG" sz="3200" b="1" dirty="0"/>
              <a:t>екрана</a:t>
            </a:r>
            <a:r>
              <a:rPr lang="bg-BG" sz="3200" dirty="0"/>
              <a:t> в </a:t>
            </a:r>
            <a:r>
              <a:rPr lang="bg-BG" sz="3200" b="1" dirty="0">
                <a:solidFill>
                  <a:schemeClr val="bg1"/>
                </a:solidFill>
              </a:rPr>
              <a:t>инчове</a:t>
            </a:r>
            <a:r>
              <a:rPr lang="bg-BG" sz="3200" dirty="0"/>
              <a:t> по </a:t>
            </a:r>
            <a:r>
              <a:rPr lang="bg-BG" sz="3200" b="1" dirty="0">
                <a:solidFill>
                  <a:schemeClr val="bg1"/>
                </a:solidFill>
              </a:rPr>
              <a:t>диагонал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Разделителна способност </a:t>
            </a:r>
            <a:r>
              <a:rPr lang="en-GB" sz="3200" dirty="0"/>
              <a:t>–</a:t>
            </a:r>
            <a:r>
              <a:rPr lang="bg-BG" sz="3200" dirty="0"/>
              <a:t> колко </a:t>
            </a:r>
            <a:r>
              <a:rPr lang="bg-BG" sz="3200" b="1" dirty="0">
                <a:solidFill>
                  <a:schemeClr val="bg1"/>
                </a:solidFill>
              </a:rPr>
              <a:t>пиксела</a:t>
            </a:r>
            <a:r>
              <a:rPr lang="bg-BG" sz="3200" dirty="0"/>
              <a:t> се </a:t>
            </a:r>
            <a:r>
              <a:rPr lang="bg-BG" sz="3200" b="1" dirty="0"/>
              <a:t>показват</a:t>
            </a:r>
            <a:r>
              <a:rPr lang="bg-BG" sz="3200" dirty="0"/>
              <a:t> на </a:t>
            </a:r>
            <a:r>
              <a:rPr lang="bg-BG" sz="3200" b="1" dirty="0"/>
              <a:t>екрана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Честота на опресняване </a:t>
            </a:r>
            <a:r>
              <a:rPr lang="en-GB" sz="3200" dirty="0"/>
              <a:t>–</a:t>
            </a:r>
            <a:r>
              <a:rPr lang="bg-BG" sz="3200" dirty="0"/>
              <a:t> колко </a:t>
            </a:r>
            <a:r>
              <a:rPr lang="bg-BG" sz="3200" b="1" dirty="0"/>
              <a:t>пъти в секунда </a:t>
            </a:r>
            <a:r>
              <a:rPr lang="bg-BG" sz="3200" dirty="0"/>
              <a:t>се </a:t>
            </a:r>
            <a:r>
              <a:rPr lang="bg-BG" sz="3200" b="1" dirty="0"/>
              <a:t>обновява картината </a:t>
            </a:r>
            <a:r>
              <a:rPr lang="bg-BG" sz="3200" dirty="0"/>
              <a:t>в </a:t>
            </a:r>
            <a:r>
              <a:rPr lang="bg-BG" sz="3200" b="1" dirty="0">
                <a:solidFill>
                  <a:schemeClr val="bg1"/>
                </a:solidFill>
              </a:rPr>
              <a:t>херцове</a:t>
            </a:r>
            <a:r>
              <a:rPr lang="bg-BG" sz="3200" dirty="0"/>
              <a:t> </a:t>
            </a:r>
            <a:r>
              <a:rPr lang="en-US" sz="3200" dirty="0"/>
              <a:t>(Hz)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Време за реакция </a:t>
            </a:r>
            <a:r>
              <a:rPr lang="en-GB" sz="3200" dirty="0"/>
              <a:t>–</a:t>
            </a:r>
            <a:r>
              <a:rPr lang="bg-BG" sz="3200" dirty="0"/>
              <a:t> за колко </a:t>
            </a:r>
            <a:r>
              <a:rPr lang="bg-BG" sz="3200" b="1" dirty="0">
                <a:solidFill>
                  <a:schemeClr val="bg1"/>
                </a:solidFill>
              </a:rPr>
              <a:t>милисекунди</a:t>
            </a:r>
            <a:r>
              <a:rPr lang="bg-BG" sz="3200" dirty="0"/>
              <a:t> </a:t>
            </a:r>
            <a:r>
              <a:rPr lang="bg-BG" sz="3200" b="1" dirty="0"/>
              <a:t>пиксел</a:t>
            </a:r>
            <a:r>
              <a:rPr lang="bg-BG" sz="3200" dirty="0"/>
              <a:t> сменя </a:t>
            </a:r>
            <a:r>
              <a:rPr lang="bg-BG" sz="3200" b="1" dirty="0"/>
              <a:t>цвета си</a:t>
            </a:r>
          </a:p>
        </p:txBody>
      </p:sp>
    </p:spTree>
    <p:extLst>
      <p:ext uri="{BB962C8B-B14F-4D97-AF65-F5344CB8AC3E}">
        <p14:creationId xmlns:p14="http://schemas.microsoft.com/office/powerpoint/2010/main" val="145336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(2)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145598" cy="55287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Видове екрани</a:t>
            </a:r>
            <a:r>
              <a:rPr lang="en-US" sz="3400" dirty="0"/>
              <a:t>: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LCD </a:t>
            </a:r>
            <a:r>
              <a:rPr lang="en-US" sz="3200" b="1" dirty="0"/>
              <a:t>(Liquid Crystal Display)</a:t>
            </a:r>
            <a:r>
              <a:rPr lang="bg-BG" sz="3200" b="1" dirty="0"/>
              <a:t>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течнокристален</a:t>
            </a:r>
            <a:r>
              <a:rPr lang="bg-BG" sz="3200" dirty="0"/>
              <a:t> дисплей</a:t>
            </a:r>
          </a:p>
          <a:p>
            <a:pPr lvl="2"/>
            <a:r>
              <a:rPr lang="bg-BG" sz="3000" b="1" dirty="0"/>
              <a:t>Най-разпространеният</a:t>
            </a:r>
            <a:r>
              <a:rPr lang="bg-BG" sz="3000" dirty="0"/>
              <a:t> вид екран</a:t>
            </a:r>
          </a:p>
          <a:p>
            <a:pPr lvl="2"/>
            <a:r>
              <a:rPr lang="bg-BG" sz="3000" dirty="0"/>
              <a:t>Използва </a:t>
            </a:r>
            <a:r>
              <a:rPr lang="bg-BG" sz="3000" b="1" dirty="0">
                <a:solidFill>
                  <a:schemeClr val="bg1"/>
                </a:solidFill>
              </a:rPr>
              <a:t>течни кристали </a:t>
            </a:r>
            <a:r>
              <a:rPr lang="bg-BG" sz="3000" dirty="0"/>
              <a:t>и </a:t>
            </a:r>
            <a:r>
              <a:rPr lang="bg-BG" sz="3000" b="1" dirty="0">
                <a:solidFill>
                  <a:schemeClr val="bg1"/>
                </a:solidFill>
              </a:rPr>
              <a:t>подсветка</a:t>
            </a:r>
          </a:p>
          <a:p>
            <a:pPr lvl="2"/>
            <a:r>
              <a:rPr lang="bg-BG" sz="3000" b="1" dirty="0"/>
              <a:t>Тънък</a:t>
            </a:r>
            <a:r>
              <a:rPr lang="bg-BG" sz="3000" dirty="0"/>
              <a:t> и </a:t>
            </a:r>
            <a:r>
              <a:rPr lang="bg-BG" sz="3000" b="1" dirty="0"/>
              <a:t>лек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LED </a:t>
            </a:r>
            <a:r>
              <a:rPr lang="en-US" sz="3200" b="1" dirty="0"/>
              <a:t>(Light Emitting Diode)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светодиоден</a:t>
            </a:r>
            <a:r>
              <a:rPr lang="bg-BG" sz="3200" dirty="0"/>
              <a:t> екран</a:t>
            </a:r>
          </a:p>
          <a:p>
            <a:pPr lvl="2"/>
            <a:r>
              <a:rPr lang="bg-BG" sz="3000" b="1" dirty="0"/>
              <a:t>Подтип</a:t>
            </a:r>
            <a:r>
              <a:rPr lang="bg-BG" sz="3000" dirty="0"/>
              <a:t> на </a:t>
            </a:r>
            <a:r>
              <a:rPr lang="en-US" sz="3000" b="1" dirty="0"/>
              <a:t>LCD</a:t>
            </a:r>
            <a:r>
              <a:rPr lang="bg-BG" sz="3000" dirty="0"/>
              <a:t>, но с </a:t>
            </a:r>
            <a:r>
              <a:rPr lang="en-US" sz="3000" b="1" dirty="0">
                <a:solidFill>
                  <a:schemeClr val="bg1"/>
                </a:solidFill>
              </a:rPr>
              <a:t>LED </a:t>
            </a:r>
            <a:r>
              <a:rPr lang="bg-BG" sz="3000" b="1" dirty="0">
                <a:solidFill>
                  <a:schemeClr val="bg1"/>
                </a:solidFill>
              </a:rPr>
              <a:t>подсветка</a:t>
            </a:r>
          </a:p>
          <a:p>
            <a:pPr lvl="2"/>
            <a:r>
              <a:rPr lang="bg-BG" sz="3000" b="1" dirty="0"/>
              <a:t>По-ярък</a:t>
            </a:r>
            <a:r>
              <a:rPr lang="bg-BG" sz="3000" dirty="0"/>
              <a:t>, </a:t>
            </a:r>
            <a:r>
              <a:rPr lang="bg-BG" sz="3000" b="1" dirty="0"/>
              <a:t>по-добър контраст </a:t>
            </a:r>
            <a:r>
              <a:rPr lang="bg-BG" sz="3000" dirty="0"/>
              <a:t>и </a:t>
            </a:r>
            <a:r>
              <a:rPr lang="bg-BG" sz="3000" b="1" dirty="0"/>
              <a:t>наситени цветове</a:t>
            </a:r>
          </a:p>
          <a:p>
            <a:pPr lvl="2"/>
            <a:r>
              <a:rPr lang="bg-BG" sz="3000" b="1" dirty="0"/>
              <a:t>По-тънък</a:t>
            </a:r>
            <a:r>
              <a:rPr lang="bg-BG" sz="3000" dirty="0"/>
              <a:t> от стандартен </a:t>
            </a:r>
            <a:r>
              <a:rPr lang="en-US" sz="3000" b="1" dirty="0"/>
              <a:t>LCD</a:t>
            </a:r>
            <a:endParaRPr lang="bg-BG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C5E80-68F4-C5C2-B1C3-658BB5B28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98" y="1857563"/>
            <a:ext cx="3052500" cy="20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22144-ECF1-2D0A-569D-4460E692F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00" y="4554000"/>
            <a:ext cx="2430000" cy="18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Софтуер </a:t>
            </a:r>
            <a:r>
              <a:rPr lang="en-US" dirty="0"/>
              <a:t>+</a:t>
            </a:r>
            <a:r>
              <a:rPr lang="bg-BG" dirty="0"/>
              <a:t> Хардуер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6F7D2-FF37-DF80-0B1D-1A385A3C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88" y="1719000"/>
            <a:ext cx="2669823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Монитори </a:t>
            </a:r>
            <a:r>
              <a:rPr lang="en-US" sz="4000" dirty="0"/>
              <a:t>(</a:t>
            </a:r>
            <a:r>
              <a:rPr lang="bg-BG" sz="4000" dirty="0"/>
              <a:t>3</a:t>
            </a:r>
            <a:r>
              <a:rPr lang="en-US" sz="4000" dirty="0"/>
              <a:t>)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 lvl="1"/>
            <a:r>
              <a:rPr lang="en-US" sz="3200" b="1" dirty="0">
                <a:solidFill>
                  <a:schemeClr val="bg1"/>
                </a:solidFill>
              </a:rPr>
              <a:t>OLED </a:t>
            </a:r>
            <a:r>
              <a:rPr lang="en-US" sz="3200" b="1" dirty="0"/>
              <a:t>(Organic LED)</a:t>
            </a:r>
            <a:r>
              <a:rPr lang="bg-BG" sz="3200" b="1" dirty="0"/>
              <a:t> </a:t>
            </a:r>
            <a:r>
              <a:rPr lang="en-GB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органичен светодиод</a:t>
            </a:r>
          </a:p>
          <a:p>
            <a:pPr lvl="2"/>
            <a:r>
              <a:rPr lang="bg-BG" sz="3000" dirty="0"/>
              <a:t>Всеки </a:t>
            </a:r>
            <a:r>
              <a:rPr lang="bg-BG" sz="3000" b="1" dirty="0"/>
              <a:t>пиксел</a:t>
            </a:r>
            <a:r>
              <a:rPr lang="bg-BG" sz="3000" dirty="0"/>
              <a:t> сам </a:t>
            </a:r>
            <a:r>
              <a:rPr lang="bg-BG" sz="3000" b="1" dirty="0">
                <a:solidFill>
                  <a:schemeClr val="bg1"/>
                </a:solidFill>
              </a:rPr>
              <a:t>излъчва светлина</a:t>
            </a:r>
          </a:p>
          <a:p>
            <a:pPr lvl="2"/>
            <a:r>
              <a:rPr lang="bg-BG" sz="3000" b="1" dirty="0"/>
              <a:t>По-скъп</a:t>
            </a:r>
            <a:r>
              <a:rPr lang="bg-BG" sz="3000" dirty="0"/>
              <a:t>, с най-добро</a:t>
            </a:r>
            <a:r>
              <a:rPr lang="bg-BG" sz="3000" b="1" dirty="0"/>
              <a:t> качество </a:t>
            </a:r>
            <a:r>
              <a:rPr lang="bg-BG" sz="3000" dirty="0"/>
              <a:t>на </a:t>
            </a:r>
            <a:r>
              <a:rPr lang="bg-BG" sz="3000" b="1" dirty="0"/>
              <a:t>изображението</a:t>
            </a:r>
          </a:p>
          <a:p>
            <a:pPr lvl="2"/>
            <a:r>
              <a:rPr lang="bg-BG" sz="3000" dirty="0"/>
              <a:t>Изключително </a:t>
            </a:r>
            <a:r>
              <a:rPr lang="bg-BG" sz="3000" b="1" dirty="0"/>
              <a:t>тънък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92C78-0999-B174-4A8E-054FD2AC9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18" y="3690000"/>
            <a:ext cx="6241964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Компютърна конфигурация за лична употреба 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C796-FD35-063D-30D0-F82C4CAC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00" y="1403460"/>
            <a:ext cx="1935000" cy="23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/>
          </a:bodyPr>
          <a:lstStyle/>
          <a:p>
            <a:r>
              <a:rPr lang="bg-BG" dirty="0"/>
              <a:t>Даден ни е </a:t>
            </a:r>
            <a:r>
              <a:rPr lang="bg-BG" b="1" dirty="0"/>
              <a:t>бюджет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до </a:t>
            </a:r>
            <a:r>
              <a:rPr lang="en-US" b="1" dirty="0">
                <a:solidFill>
                  <a:schemeClr val="bg1"/>
                </a:solidFill>
              </a:rPr>
              <a:t>$</a:t>
            </a:r>
            <a:r>
              <a:rPr lang="bg-BG" b="1" dirty="0">
                <a:solidFill>
                  <a:schemeClr val="bg1"/>
                </a:solidFill>
              </a:rPr>
              <a:t>550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 помощта на сайта</a:t>
            </a:r>
            <a:r>
              <a:rPr lang="en-GB" dirty="0">
                <a:solidFill>
                  <a:srgbClr val="BF7800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pcpartpicker.com</a:t>
            </a:r>
            <a:r>
              <a:rPr lang="bg-BG" dirty="0"/>
              <a:t>, нека създадем </a:t>
            </a:r>
            <a:r>
              <a:rPr lang="bg-BG" b="1" dirty="0"/>
              <a:t>компютърна конфигурация</a:t>
            </a:r>
            <a:r>
              <a:rPr lang="bg-BG" dirty="0"/>
              <a:t> за </a:t>
            </a:r>
            <a:r>
              <a:rPr lang="bg-BG" b="1" dirty="0"/>
              <a:t>лична употреба</a:t>
            </a:r>
          </a:p>
          <a:p>
            <a:r>
              <a:rPr lang="bg-BG" dirty="0"/>
              <a:t>Компютърът ще се използва за </a:t>
            </a:r>
            <a:r>
              <a:rPr lang="bg-BG" b="1" dirty="0">
                <a:solidFill>
                  <a:schemeClr val="bg1"/>
                </a:solidFill>
              </a:rPr>
              <a:t>ежедневни задачи </a:t>
            </a:r>
            <a:r>
              <a:rPr lang="bg-BG" dirty="0"/>
              <a:t>като </a:t>
            </a:r>
            <a:r>
              <a:rPr lang="bg-BG" b="1" dirty="0"/>
              <a:t>уеб сърфиране</a:t>
            </a:r>
            <a:r>
              <a:rPr lang="bg-BG" dirty="0"/>
              <a:t>, работа с </a:t>
            </a:r>
            <a:r>
              <a:rPr lang="bg-BG" b="1" dirty="0"/>
              <a:t>офис приложения</a:t>
            </a:r>
            <a:r>
              <a:rPr lang="bg-BG" dirty="0"/>
              <a:t> и </a:t>
            </a:r>
            <a:r>
              <a:rPr lang="bg-BG" b="1" dirty="0"/>
              <a:t>мултимедия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компоненти онлайн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91384-CF81-A47F-52C3-A88F1B815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072" y="1963657"/>
            <a:ext cx="4820328" cy="39937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3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/>
          <a:lstStyle/>
          <a:p>
            <a:r>
              <a:rPr lang="bg-BG" dirty="0"/>
              <a:t>Да предлага добър </a:t>
            </a:r>
            <a:r>
              <a:rPr lang="bg-BG" b="1" dirty="0"/>
              <a:t>баланс</a:t>
            </a:r>
            <a:r>
              <a:rPr lang="bg-BG" dirty="0"/>
              <a:t> между </a:t>
            </a:r>
            <a:r>
              <a:rPr lang="bg-BG" b="1" dirty="0">
                <a:solidFill>
                  <a:schemeClr val="bg1"/>
                </a:solidFill>
              </a:rPr>
              <a:t>производителност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цена</a:t>
            </a:r>
            <a:r>
              <a:rPr lang="bg-BG" dirty="0"/>
              <a:t> за </a:t>
            </a:r>
            <a:r>
              <a:rPr lang="bg-BG" b="1" dirty="0"/>
              <a:t>базови задачи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вградена видеокарта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вградено охлаждане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Intel Core i3-12100 3.3 GHz Quad-Core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процесор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42B0-8577-6062-4847-D6224C18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524" y="2889000"/>
            <a:ext cx="6033074" cy="163321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1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съвместима</a:t>
            </a:r>
            <a:r>
              <a:rPr lang="bg-BG" dirty="0"/>
              <a:t> с </a:t>
            </a:r>
            <a:r>
              <a:rPr lang="bg-BG" b="1" dirty="0"/>
              <a:t>избрания процесор</a:t>
            </a:r>
            <a:r>
              <a:rPr lang="bg-BG" dirty="0"/>
              <a:t>, да поддържа </a:t>
            </a:r>
            <a:r>
              <a:rPr lang="en-US" b="1" dirty="0">
                <a:solidFill>
                  <a:schemeClr val="bg1"/>
                </a:solidFill>
              </a:rPr>
              <a:t>DDR4 </a:t>
            </a:r>
            <a:r>
              <a:rPr lang="bg-BG" b="1" dirty="0">
                <a:solidFill>
                  <a:schemeClr val="bg1"/>
                </a:solidFill>
              </a:rPr>
              <a:t>памет</a:t>
            </a:r>
          </a:p>
          <a:p>
            <a:r>
              <a:rPr lang="bg-BG" dirty="0"/>
              <a:t>Да е на </a:t>
            </a:r>
            <a:r>
              <a:rPr lang="bg-BG" b="1" dirty="0"/>
              <a:t>достъпна цена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Asus PRIME B660M-K D4 Micro ATX LGA1700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дънна платка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BC4A6-0012-4F1E-A08D-BD5BE47CE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553" y="4444292"/>
            <a:ext cx="8226892" cy="20688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36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достатъчна за </a:t>
            </a:r>
            <a:r>
              <a:rPr lang="bg-BG" b="1" dirty="0">
                <a:solidFill>
                  <a:schemeClr val="bg1"/>
                </a:solidFill>
              </a:rPr>
              <a:t>плавна работа </a:t>
            </a:r>
            <a:r>
              <a:rPr lang="bg-BG" dirty="0"/>
              <a:t>с </a:t>
            </a:r>
            <a:r>
              <a:rPr lang="bg-BG" b="1" dirty="0"/>
              <a:t>офис приложения </a:t>
            </a:r>
            <a:r>
              <a:rPr lang="bg-BG" dirty="0"/>
              <a:t>и </a:t>
            </a:r>
            <a:r>
              <a:rPr lang="bg-BG" b="1" dirty="0"/>
              <a:t>мултитаскинг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Kingston FURY Beast 16 GB (2 x 8 GB) DDR4-3200 CL16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оперативна памет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18A1E-5AB7-34F9-7CD3-4D6FED24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212" y="3960508"/>
            <a:ext cx="9197576" cy="2312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2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осигурява </a:t>
            </a:r>
            <a:r>
              <a:rPr lang="bg-BG" b="1" dirty="0">
                <a:solidFill>
                  <a:schemeClr val="bg1"/>
                </a:solidFill>
              </a:rPr>
              <a:t>бързо зареждане </a:t>
            </a:r>
            <a:r>
              <a:rPr lang="bg-BG" dirty="0"/>
              <a:t>на </a:t>
            </a:r>
            <a:r>
              <a:rPr lang="bg-BG" b="1" dirty="0"/>
              <a:t>операционната система </a:t>
            </a:r>
            <a:r>
              <a:rPr lang="bg-BG" dirty="0"/>
              <a:t>и </a:t>
            </a:r>
            <a:r>
              <a:rPr lang="bg-BG" b="1" dirty="0"/>
              <a:t>програмите</a:t>
            </a:r>
          </a:p>
          <a:p>
            <a:r>
              <a:rPr lang="bg-BG" dirty="0"/>
              <a:t>Да има </a:t>
            </a:r>
            <a:r>
              <a:rPr lang="bg-BG" b="1" dirty="0">
                <a:solidFill>
                  <a:schemeClr val="bg1"/>
                </a:solidFill>
              </a:rPr>
              <a:t>достатъчно памет </a:t>
            </a:r>
            <a:r>
              <a:rPr lang="bg-BG" dirty="0"/>
              <a:t>за </a:t>
            </a:r>
            <a:r>
              <a:rPr lang="bg-BG" b="1" dirty="0"/>
              <a:t>съхранение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Kingston NV2 1 TB M.2-2280 PCIe 4.0 X4 NVME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</a:t>
            </a:r>
            <a:r>
              <a:rPr lang="en-US" dirty="0"/>
              <a:t>SSD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3D655-E465-6317-4AA1-714280ED6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284" y="4590368"/>
            <a:ext cx="7621430" cy="19166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4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/>
              <a:t>компактна</a:t>
            </a:r>
            <a:r>
              <a:rPr lang="bg-BG" dirty="0"/>
              <a:t> с </a:t>
            </a:r>
            <a:r>
              <a:rPr lang="bg-BG" b="1" dirty="0">
                <a:solidFill>
                  <a:schemeClr val="bg1"/>
                </a:solidFill>
              </a:rPr>
              <a:t>добра вентилация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изчистен дизайн</a:t>
            </a:r>
          </a:p>
          <a:p>
            <a:r>
              <a:rPr lang="bg-BG" dirty="0"/>
              <a:t>Да е подходяща за </a:t>
            </a:r>
            <a:r>
              <a:rPr lang="bg-BG" b="1" dirty="0"/>
              <a:t>домашна</a:t>
            </a:r>
            <a:r>
              <a:rPr lang="bg-BG" dirty="0"/>
              <a:t> или </a:t>
            </a:r>
            <a:r>
              <a:rPr lang="bg-BG" b="1" dirty="0"/>
              <a:t>офис среда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Cooler Master MasterBox Q300L MicroATX Mini Tower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кутия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0E55B-67E9-F925-A735-B8F9F255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4363" y="4104000"/>
            <a:ext cx="8803273" cy="22138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3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подходящо</a:t>
            </a:r>
            <a:r>
              <a:rPr lang="bg-BG" dirty="0"/>
              <a:t> за </a:t>
            </a:r>
            <a:r>
              <a:rPr lang="bg-BG" b="1" dirty="0"/>
              <a:t>конфигурацията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надеждно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тихо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Thermaltake Smart 500 W 80+ Certified ATX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захранване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8267E-2E6D-FF2F-0B40-C1F0C712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020" y="3654000"/>
            <a:ext cx="8829959" cy="222055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2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тази </a:t>
            </a:r>
            <a:r>
              <a:rPr lang="bg-BG" b="1" dirty="0"/>
              <a:t>конфигурация</a:t>
            </a:r>
            <a:r>
              <a:rPr lang="bg-BG" dirty="0"/>
              <a:t> сглобихме </a:t>
            </a:r>
            <a:r>
              <a:rPr lang="bg-BG" b="1" dirty="0"/>
              <a:t>персонален компютър </a:t>
            </a:r>
            <a:r>
              <a:rPr lang="bg-BG" dirty="0"/>
              <a:t>и се </a:t>
            </a:r>
            <a:r>
              <a:rPr lang="bg-BG" b="1" dirty="0"/>
              <a:t>вместихме в бюджета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AD0F5-9B72-8130-0248-580AAE23D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75" y="3429000"/>
            <a:ext cx="4478049" cy="9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Комбинация от </a:t>
            </a:r>
            <a:r>
              <a:rPr lang="bg-BG" sz="3200" b="1" dirty="0">
                <a:solidFill>
                  <a:schemeClr val="bg1"/>
                </a:solidFill>
              </a:rPr>
              <a:t>хардуерни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софтуерни</a:t>
            </a:r>
            <a:r>
              <a:rPr lang="bg-BG" sz="3200" dirty="0"/>
              <a:t> </a:t>
            </a:r>
            <a:r>
              <a:rPr lang="bg-BG" sz="3200" b="1" dirty="0"/>
              <a:t>компоненти</a:t>
            </a:r>
            <a:r>
              <a:rPr lang="bg-BG" sz="3200" dirty="0"/>
              <a:t>, които заедно съставят </a:t>
            </a:r>
            <a:r>
              <a:rPr lang="bg-BG" sz="3200" b="1" dirty="0"/>
              <a:t>компютърна система</a:t>
            </a:r>
            <a:endParaRPr lang="en-US" sz="3200" b="1" dirty="0"/>
          </a:p>
          <a:p>
            <a:r>
              <a:rPr lang="bg-BG" sz="3200" dirty="0"/>
              <a:t>Определят </a:t>
            </a:r>
            <a:r>
              <a:rPr lang="bg-BG" sz="3200" b="1" dirty="0"/>
              <a:t>производителността</a:t>
            </a:r>
            <a:r>
              <a:rPr lang="bg-BG" sz="3200" dirty="0"/>
              <a:t>, </a:t>
            </a:r>
            <a:r>
              <a:rPr lang="bg-BG" sz="3200" b="1" dirty="0"/>
              <a:t>ефективността</a:t>
            </a:r>
            <a:r>
              <a:rPr lang="bg-BG" sz="3200" dirty="0"/>
              <a:t> и </a:t>
            </a:r>
            <a:r>
              <a:rPr lang="bg-BG" sz="3200" b="1" dirty="0"/>
              <a:t>предназначението</a:t>
            </a:r>
            <a:r>
              <a:rPr lang="bg-BG" sz="3200" dirty="0"/>
              <a:t> на компютъра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EFE1B-8A57-A620-AC09-BF7EE3D8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4" y="3469790"/>
            <a:ext cx="4890292" cy="32551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конфигурация </a:t>
            </a:r>
            <a:r>
              <a:rPr lang="bg-BG" sz="1800" dirty="0"/>
              <a:t>=</a:t>
            </a:r>
            <a:r>
              <a:rPr lang="en-US" sz="1800" dirty="0"/>
              <a:t>=</a:t>
            </a:r>
            <a:r>
              <a:rPr lang="bg-BG" sz="1800" dirty="0"/>
              <a:t> съвкупността от </a:t>
            </a:r>
            <a:r>
              <a:rPr lang="bg-BG" sz="1800" b="1" dirty="0"/>
              <a:t>хардуер</a:t>
            </a:r>
            <a:r>
              <a:rPr lang="bg-BG" sz="1800" dirty="0"/>
              <a:t> и </a:t>
            </a:r>
            <a:r>
              <a:rPr lang="bg-BG" sz="1800" b="1" dirty="0"/>
              <a:t>софтуер</a:t>
            </a:r>
            <a:r>
              <a:rPr lang="bg-BG" sz="1800" dirty="0"/>
              <a:t>, съставящи </a:t>
            </a:r>
            <a:r>
              <a:rPr lang="bg-BG" sz="1800" b="1" dirty="0"/>
              <a:t>компютърната система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Дънна платка (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Motherboard) </a:t>
            </a:r>
            <a:r>
              <a:rPr lang="en-US" sz="1800" dirty="0"/>
              <a:t>== </a:t>
            </a:r>
            <a:r>
              <a:rPr lang="bg-BG" sz="1800" b="1" dirty="0"/>
              <a:t>основната платка</a:t>
            </a:r>
            <a:r>
              <a:rPr lang="bg-BG" sz="1800" dirty="0"/>
              <a:t>, свързваща </a:t>
            </a:r>
            <a:r>
              <a:rPr lang="bg-BG" sz="1800" b="1" dirty="0"/>
              <a:t>всички останали компоненти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Процесор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(CPU)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== </a:t>
            </a:r>
            <a:r>
              <a:rPr lang="en-US" sz="1800" b="1" dirty="0"/>
              <a:t>"</a:t>
            </a:r>
            <a:r>
              <a:rPr lang="bg-BG" sz="1800" b="1" dirty="0"/>
              <a:t>мозъкът</a:t>
            </a:r>
            <a:r>
              <a:rPr lang="en-US" sz="1800" b="1" dirty="0"/>
              <a:t>"</a:t>
            </a:r>
            <a:r>
              <a:rPr lang="bg-BG" sz="1800" b="1" dirty="0"/>
              <a:t>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HDD</a:t>
            </a:r>
            <a:r>
              <a:rPr lang="en-US" sz="1800" dirty="0"/>
              <a:t> </a:t>
            </a:r>
            <a:r>
              <a:rPr lang="bg-BG" sz="1800" dirty="0"/>
              <a:t>е </a:t>
            </a:r>
            <a:r>
              <a:rPr lang="bg-BG" sz="1800" b="1" dirty="0"/>
              <a:t>механичен диск</a:t>
            </a:r>
            <a:r>
              <a:rPr lang="bg-BG" sz="1800" dirty="0"/>
              <a:t>, 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SDD</a:t>
            </a:r>
            <a:r>
              <a:rPr lang="en-US" sz="1800" dirty="0"/>
              <a:t> </a:t>
            </a:r>
            <a:r>
              <a:rPr lang="bg-BG" sz="1800" dirty="0"/>
              <a:t>е</a:t>
            </a:r>
            <a:r>
              <a:rPr lang="en-US" sz="1800" dirty="0"/>
              <a:t> </a:t>
            </a:r>
            <a:r>
              <a:rPr lang="bg-BG" sz="1800" b="1" dirty="0"/>
              <a:t>неподвижен диск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bg-BG" sz="1800" dirty="0"/>
              <a:t>=</a:t>
            </a:r>
            <a:r>
              <a:rPr lang="en-US" sz="1800" dirty="0"/>
              <a:t>= </a:t>
            </a:r>
            <a:r>
              <a:rPr lang="bg-BG" sz="1800" dirty="0"/>
              <a:t>съдържа </a:t>
            </a:r>
            <a:r>
              <a:rPr lang="bg-BG" sz="1800" b="1" dirty="0"/>
              <a:t>основните програми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  <a:r>
              <a:rPr lang="en-US" sz="1800" dirty="0"/>
              <a:t>;</a:t>
            </a:r>
            <a:r>
              <a:rPr lang="bg-BG" sz="1800" dirty="0"/>
              <a:t> </a:t>
            </a:r>
            <a:r>
              <a:rPr lang="bg-BG" sz="1800" b="1" dirty="0"/>
              <a:t>не се променя</a:t>
            </a:r>
            <a:r>
              <a:rPr lang="bg-BG" sz="1800" dirty="0"/>
              <a:t>, </a:t>
            </a:r>
            <a:r>
              <a:rPr lang="bg-BG" sz="1800" b="1" dirty="0"/>
              <a:t>не се изтрива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en-US" sz="1800" dirty="0"/>
              <a:t>== </a:t>
            </a:r>
            <a:r>
              <a:rPr lang="bg-BG" sz="1800" dirty="0"/>
              <a:t>съдържа </a:t>
            </a:r>
            <a:r>
              <a:rPr lang="bg-BG" sz="1800" b="1" dirty="0"/>
              <a:t>програмите</a:t>
            </a:r>
            <a:r>
              <a:rPr lang="bg-BG" sz="1800" dirty="0"/>
              <a:t>, с които </a:t>
            </a:r>
            <a:r>
              <a:rPr lang="bg-BG" sz="1800" b="1" dirty="0"/>
              <a:t>компютърът</a:t>
            </a:r>
            <a:r>
              <a:rPr lang="bg-BG" sz="1800" dirty="0"/>
              <a:t> </a:t>
            </a:r>
            <a:r>
              <a:rPr lang="bg-BG" sz="1800" b="1" dirty="0"/>
              <a:t>работи в момента</a:t>
            </a:r>
            <a:r>
              <a:rPr lang="en-US" sz="1800" dirty="0"/>
              <a:t>; </a:t>
            </a:r>
            <a:r>
              <a:rPr lang="bg-BG" sz="1800" b="1" dirty="0"/>
              <a:t>променя се</a:t>
            </a:r>
            <a:r>
              <a:rPr lang="bg-BG" sz="1800" dirty="0"/>
              <a:t>, </a:t>
            </a:r>
            <a:r>
              <a:rPr lang="bg-BG" sz="1800" b="1" dirty="0"/>
              <a:t>изтрива се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Видеокарта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(GPU)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изображения</a:t>
            </a:r>
            <a:r>
              <a:rPr lang="bg-BG" sz="1800" dirty="0"/>
              <a:t> и </a:t>
            </a:r>
            <a:r>
              <a:rPr lang="bg-BG" sz="1800" b="1" dirty="0"/>
              <a:t>видео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Мрежова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(NIC) </a:t>
            </a:r>
            <a:r>
              <a:rPr lang="en-US" sz="1800" dirty="0"/>
              <a:t>== </a:t>
            </a:r>
            <a:r>
              <a:rPr lang="bg-BG" sz="1800" dirty="0"/>
              <a:t>позволява </a:t>
            </a:r>
            <a:r>
              <a:rPr lang="bg-BG" sz="1800" b="1" dirty="0"/>
              <a:t>свързването</a:t>
            </a:r>
            <a:r>
              <a:rPr lang="bg-BG" sz="1800" dirty="0"/>
              <a:t> с </a:t>
            </a:r>
            <a:r>
              <a:rPr lang="bg-BG" sz="1800" b="1" dirty="0"/>
              <a:t>интернет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(Sound Card)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аудио сигнали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клавиатура</a:t>
            </a:r>
            <a:r>
              <a:rPr lang="bg-BG" sz="1800" dirty="0"/>
              <a:t>, </a:t>
            </a:r>
            <a:r>
              <a:rPr lang="bg-BG" sz="1800" b="1" dirty="0"/>
              <a:t>мишка</a:t>
            </a:r>
            <a:r>
              <a:rPr lang="bg-BG" sz="1800" dirty="0"/>
              <a:t>, </a:t>
            </a:r>
            <a:r>
              <a:rPr lang="bg-BG" sz="1800" b="1" dirty="0"/>
              <a:t>скенер</a:t>
            </a:r>
            <a:r>
              <a:rPr lang="bg-BG" sz="1800" dirty="0"/>
              <a:t>, </a:t>
            </a:r>
            <a:r>
              <a:rPr lang="bg-BG" sz="1800" b="1" dirty="0"/>
              <a:t>микрофон</a:t>
            </a:r>
            <a:r>
              <a:rPr lang="bg-BG" sz="1800" dirty="0"/>
              <a:t> и др.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монитор</a:t>
            </a:r>
            <a:r>
              <a:rPr lang="bg-BG" sz="1800" dirty="0"/>
              <a:t>, </a:t>
            </a:r>
            <a:r>
              <a:rPr lang="bg-BG" sz="1800" b="1" dirty="0"/>
              <a:t>принтер</a:t>
            </a:r>
            <a:r>
              <a:rPr lang="bg-BG" sz="1800" dirty="0"/>
              <a:t>, </a:t>
            </a:r>
            <a:r>
              <a:rPr lang="bg-BG" sz="1800" b="1" dirty="0"/>
              <a:t>колонки</a:t>
            </a:r>
            <a:r>
              <a:rPr lang="bg-BG" sz="1800" dirty="0"/>
              <a:t> и др.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E014-959D-D97A-A213-B0BE45B7A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6D6F7-483B-C99E-3C38-722A038C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663D2-8602-B573-F1CD-B8C15F2D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98" y="1471348"/>
            <a:ext cx="7380961" cy="4870246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FF161FE2-CF8E-3345-E154-088E9752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5841" y="3430291"/>
            <a:ext cx="2986015" cy="919374"/>
          </a:xfrm>
          <a:prstGeom prst="wedgeRoundRectCallout">
            <a:avLst>
              <a:gd name="adj1" fmla="val -54624"/>
              <a:gd name="adj2" fmla="val 315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5B35B1BC-B60D-401C-5F76-DD5C7C50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42" y="1412519"/>
            <a:ext cx="2475186" cy="510751"/>
          </a:xfrm>
          <a:prstGeom prst="wedgeRoundRectCallout">
            <a:avLst>
              <a:gd name="adj1" fmla="val 77912"/>
              <a:gd name="adj2" fmla="val 38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Дънна платка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F74784B-095C-D44B-95DF-AF8851F7C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36" y="2474585"/>
            <a:ext cx="2475186" cy="510751"/>
          </a:xfrm>
          <a:prstGeom prst="wedgeRoundRectCallout">
            <a:avLst>
              <a:gd name="adj1" fmla="val 61336"/>
              <a:gd name="adj2" fmla="val 293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Процесор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BC40414-8944-4CB4-82CD-E83ED7F66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2" y="3575774"/>
            <a:ext cx="1866000" cy="510751"/>
          </a:xfrm>
          <a:prstGeom prst="wedgeRoundRectCallout">
            <a:avLst>
              <a:gd name="adj1" fmla="val 62573"/>
              <a:gd name="adj2" fmla="val 247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RAM </a:t>
            </a:r>
            <a:r>
              <a:rPr lang="bg-BG" sz="2400" b="1" noProof="1">
                <a:solidFill>
                  <a:schemeClr val="bg2"/>
                </a:solidFill>
              </a:rPr>
              <a:t>памет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98C159-ED87-8B79-F217-EAC87BC0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582" y="4616104"/>
            <a:ext cx="2475186" cy="510751"/>
          </a:xfrm>
          <a:prstGeom prst="wedgeRoundRectCallout">
            <a:avLst>
              <a:gd name="adj1" fmla="val 68440"/>
              <a:gd name="adj2" fmla="val 224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Твърд диск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060B1541-9637-185E-3574-5B124145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48" y="5343079"/>
            <a:ext cx="3339706" cy="1327996"/>
          </a:xfrm>
          <a:prstGeom prst="wedgeRoundRectCallout">
            <a:avLst>
              <a:gd name="adj1" fmla="val 92928"/>
              <a:gd name="adj2" fmla="val 1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Разширителни карти </a:t>
            </a:r>
            <a:r>
              <a:rPr lang="en-US" sz="2400" b="1" noProof="1">
                <a:solidFill>
                  <a:schemeClr val="bg2"/>
                </a:solidFill>
              </a:rPr>
              <a:t>(</a:t>
            </a:r>
            <a:r>
              <a:rPr lang="bg-BG" sz="2400" b="1" noProof="1">
                <a:solidFill>
                  <a:schemeClr val="bg2"/>
                </a:solidFill>
              </a:rPr>
              <a:t>видео, мрежова, звукова</a:t>
            </a:r>
            <a:r>
              <a:rPr lang="en-US" sz="2400" b="1" noProof="1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6508D7E3-682C-1281-C4BE-34845C898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943" y="3430291"/>
            <a:ext cx="2986015" cy="919374"/>
          </a:xfrm>
          <a:prstGeom prst="wedgeRoundRectCallout">
            <a:avLst>
              <a:gd name="adj1" fmla="val -63650"/>
              <a:gd name="adj2" fmla="val -553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Ключовите елементи, осигуряващи работата на компютъра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Основни хардуерни компоненти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6D88D-F675-54F8-1CB2-792A75D6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21" y="1674000"/>
            <a:ext cx="2898357" cy="22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D6529-8E16-5D6D-3D6B-2E7B69A89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230AE-7EBD-973D-2C88-89DD662C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 </a:t>
            </a:r>
            <a:r>
              <a:rPr lang="en-US" dirty="0"/>
              <a:t>(Motherboard) (1)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564-68A4-AB33-4AD1-7B6EE58E8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56959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Основната платка </a:t>
            </a:r>
            <a:r>
              <a:rPr lang="bg-BG" sz="3200" dirty="0"/>
              <a:t>в компютъра, върху която се </a:t>
            </a:r>
            <a:r>
              <a:rPr lang="bg-BG" sz="3200" b="1" dirty="0"/>
              <a:t>свързват</a:t>
            </a:r>
            <a:r>
              <a:rPr lang="bg-BG" sz="3200" dirty="0"/>
              <a:t> всички </a:t>
            </a:r>
            <a:r>
              <a:rPr lang="bg-BG" sz="3200" b="1" dirty="0"/>
              <a:t>други компоненти</a:t>
            </a:r>
          </a:p>
          <a:p>
            <a:r>
              <a:rPr lang="bg-BG" sz="3200" dirty="0"/>
              <a:t>Съдържа </a:t>
            </a:r>
            <a:r>
              <a:rPr lang="bg-BG" sz="3200" b="1" dirty="0">
                <a:solidFill>
                  <a:schemeClr val="bg1"/>
                </a:solidFill>
              </a:rPr>
              <a:t>слотове</a:t>
            </a:r>
            <a:r>
              <a:rPr lang="bg-BG" sz="3200" dirty="0"/>
              <a:t> за </a:t>
            </a:r>
            <a:r>
              <a:rPr lang="bg-BG" sz="3200" b="1" dirty="0"/>
              <a:t>процесор</a:t>
            </a:r>
            <a:r>
              <a:rPr lang="bg-BG" sz="3200" dirty="0"/>
              <a:t>, </a:t>
            </a:r>
            <a:r>
              <a:rPr lang="bg-BG" sz="3200" b="1" dirty="0"/>
              <a:t>памет</a:t>
            </a:r>
            <a:r>
              <a:rPr lang="bg-BG" sz="3200" dirty="0"/>
              <a:t>, </a:t>
            </a:r>
            <a:r>
              <a:rPr lang="bg-BG" sz="3200" b="1" dirty="0"/>
              <a:t>видеокарта</a:t>
            </a:r>
            <a:r>
              <a:rPr lang="bg-BG" sz="3200" dirty="0"/>
              <a:t> и други </a:t>
            </a:r>
            <a:r>
              <a:rPr lang="bg-BG" sz="3200" b="1" dirty="0"/>
              <a:t>периферни устройства</a:t>
            </a:r>
          </a:p>
          <a:p>
            <a:r>
              <a:rPr lang="bg-BG" sz="3200" dirty="0"/>
              <a:t>Осигурява </a:t>
            </a:r>
            <a:r>
              <a:rPr lang="bg-BG" sz="3200" b="1" dirty="0">
                <a:solidFill>
                  <a:schemeClr val="bg1"/>
                </a:solidFill>
              </a:rPr>
              <a:t>комуникацията</a:t>
            </a:r>
            <a:r>
              <a:rPr lang="bg-BG" sz="3200" dirty="0"/>
              <a:t> между </a:t>
            </a:r>
            <a:r>
              <a:rPr lang="bg-BG" sz="3200" b="1" dirty="0"/>
              <a:t>компонентите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7AAD3-0291-27A0-847E-6EB577F9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9" y="1977958"/>
            <a:ext cx="5956959" cy="3965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447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211BD-AD35-2E5C-A58C-56AEF2449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BD04-BFF4-30E5-6ABA-8FCAE0AA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дънната платка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A0640-F716-5694-E68C-30E787016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Чипсет</a:t>
            </a:r>
            <a:r>
              <a:rPr lang="bg-BG" b="1" dirty="0"/>
              <a:t> </a:t>
            </a:r>
            <a:r>
              <a:rPr lang="en-US" b="1" dirty="0"/>
              <a:t>(Chipset)</a:t>
            </a:r>
          </a:p>
          <a:p>
            <a:pPr lvl="1"/>
            <a:r>
              <a:rPr lang="bg-BG" dirty="0"/>
              <a:t>Набор от </a:t>
            </a:r>
            <a:r>
              <a:rPr lang="bg-BG" b="1" dirty="0"/>
              <a:t>интегрални схеми</a:t>
            </a:r>
            <a:r>
              <a:rPr lang="bg-BG" dirty="0"/>
              <a:t>, които </a:t>
            </a:r>
            <a:r>
              <a:rPr lang="bg-BG" b="1" dirty="0">
                <a:solidFill>
                  <a:schemeClr val="bg1"/>
                </a:solidFill>
              </a:rPr>
              <a:t>управляват комуникацията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, </a:t>
            </a:r>
            <a:r>
              <a:rPr lang="bg-BG" b="1" dirty="0"/>
              <a:t>паметта</a:t>
            </a:r>
            <a:r>
              <a:rPr lang="bg-BG" dirty="0"/>
              <a:t>, </a:t>
            </a:r>
            <a:r>
              <a:rPr lang="bg-BG" b="1" dirty="0"/>
              <a:t>устройствата</a:t>
            </a:r>
            <a:r>
              <a:rPr lang="bg-BG" dirty="0"/>
              <a:t> за </a:t>
            </a:r>
            <a:r>
              <a:rPr lang="bg-BG" b="1" dirty="0"/>
              <a:t>съхранение</a:t>
            </a:r>
            <a:r>
              <a:rPr lang="bg-BG" dirty="0"/>
              <a:t> и други </a:t>
            </a:r>
            <a:r>
              <a:rPr lang="bg-BG" b="1" dirty="0"/>
              <a:t>периферни устройства</a:t>
            </a:r>
          </a:p>
          <a:p>
            <a:r>
              <a:rPr lang="bg-BG" b="1" dirty="0">
                <a:solidFill>
                  <a:schemeClr val="bg1"/>
                </a:solidFill>
              </a:rPr>
              <a:t>Компютърни шини </a:t>
            </a:r>
            <a:r>
              <a:rPr lang="bg-BG" b="1" dirty="0"/>
              <a:t>(</a:t>
            </a:r>
            <a:r>
              <a:rPr lang="en-US" b="1" dirty="0"/>
              <a:t>Buses)</a:t>
            </a:r>
          </a:p>
          <a:p>
            <a:pPr lvl="1"/>
            <a:r>
              <a:rPr lang="bg-BG" b="1" dirty="0"/>
              <a:t>Комуникационни пътища</a:t>
            </a:r>
            <a:r>
              <a:rPr lang="bg-BG" dirty="0"/>
              <a:t>, по които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прехвърлят</a:t>
            </a:r>
            <a:r>
              <a:rPr lang="bg-BG" dirty="0"/>
              <a:t> 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дънната платка</a:t>
            </a:r>
            <a:r>
              <a:rPr lang="en-US" b="1" dirty="0"/>
              <a:t> </a:t>
            </a:r>
            <a:endParaRPr lang="bg-B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B27F-F6B2-B607-70C1-96B5FEFA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10702" r="13594"/>
          <a:stretch/>
        </p:blipFill>
        <p:spPr>
          <a:xfrm>
            <a:off x="6456000" y="1944000"/>
            <a:ext cx="5545598" cy="37312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48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Мозъкът</a:t>
            </a:r>
            <a:r>
              <a:rPr lang="en-US" sz="3200" b="1" dirty="0"/>
              <a:t>"</a:t>
            </a:r>
            <a:r>
              <a:rPr lang="bg-BG" sz="3200" dirty="0"/>
              <a:t> на компютъра</a:t>
            </a:r>
          </a:p>
          <a:p>
            <a:r>
              <a:rPr lang="bg-BG" sz="3200" dirty="0"/>
              <a:t>Изпълнява </a:t>
            </a:r>
            <a:r>
              <a:rPr lang="bg-BG" sz="3200" b="1" dirty="0"/>
              <a:t>функции</a:t>
            </a:r>
            <a:r>
              <a:rPr lang="bg-BG" sz="3200" dirty="0"/>
              <a:t> и обработва </a:t>
            </a:r>
            <a:r>
              <a:rPr lang="bg-BG" sz="3200" b="1" dirty="0"/>
              <a:t>данни</a:t>
            </a:r>
          </a:p>
          <a:p>
            <a:r>
              <a:rPr lang="bg-BG" sz="3200" dirty="0"/>
              <a:t>Може да има различен </a:t>
            </a:r>
            <a:r>
              <a:rPr lang="bg-BG" sz="3200" b="1" dirty="0">
                <a:solidFill>
                  <a:schemeClr val="bg1"/>
                </a:solidFill>
              </a:rPr>
              <a:t>брой ядра</a:t>
            </a:r>
            <a:r>
              <a:rPr lang="bg-BG" sz="3200" b="1" dirty="0"/>
              <a:t>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нишки</a:t>
            </a:r>
            <a:r>
              <a:rPr lang="bg-BG" sz="3200" dirty="0"/>
              <a:t>, които определят </a:t>
            </a:r>
            <a:r>
              <a:rPr lang="bg-BG" sz="3200" b="1" dirty="0"/>
              <a:t>колко задачи</a:t>
            </a:r>
            <a:r>
              <a:rPr lang="bg-BG" sz="3200" dirty="0"/>
              <a:t> могат да се изпълняват </a:t>
            </a:r>
            <a:r>
              <a:rPr lang="bg-BG" sz="3200" b="1" dirty="0"/>
              <a:t>едновременно</a:t>
            </a:r>
            <a:endParaRPr lang="en-US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 </a:t>
            </a:r>
            <a:r>
              <a:rPr lang="en-US" dirty="0"/>
              <a:t>(CPU </a:t>
            </a:r>
            <a:r>
              <a:rPr lang="en-GB" sz="4000" dirty="0"/>
              <a:t>–</a:t>
            </a:r>
            <a:r>
              <a:rPr lang="en-US" dirty="0"/>
              <a:t> Central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0F33C-0AD6-1417-82EC-4BF3485C7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0" y="3609766"/>
            <a:ext cx="4680000" cy="3115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0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28372</TotalTime>
  <Words>1907</Words>
  <Application>Microsoft Macintosh PowerPoint</Application>
  <PresentationFormat>Widescreen</PresentationFormat>
  <Paragraphs>296</Paragraphs>
  <Slides>42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SoftUni</vt:lpstr>
      <vt:lpstr>Компютърни конфигурации</vt:lpstr>
      <vt:lpstr>Съдържание</vt:lpstr>
      <vt:lpstr>Компютърни конфигурации</vt:lpstr>
      <vt:lpstr>Компютърни конфигурации</vt:lpstr>
      <vt:lpstr>Компютърна система</vt:lpstr>
      <vt:lpstr>Основни хардуерни компоненти</vt:lpstr>
      <vt:lpstr>Дънна платка (Motherboard) (1)</vt:lpstr>
      <vt:lpstr>Основни компоненти на дънната платка</vt:lpstr>
      <vt:lpstr>Процесор (CPU – Central Processing Unit)</vt:lpstr>
      <vt:lpstr>Основни компоненти на процесора (1)</vt:lpstr>
      <vt:lpstr>Основни компоненти на процесора (2)</vt:lpstr>
      <vt:lpstr>Характеристики на процесора (1)</vt:lpstr>
      <vt:lpstr>Характеристики на процесора (2)</vt:lpstr>
      <vt:lpstr>Характеристики на процесора (3)</vt:lpstr>
      <vt:lpstr>Памет (1)</vt:lpstr>
      <vt:lpstr>Памет (2)</vt:lpstr>
      <vt:lpstr>Памет (3)</vt:lpstr>
      <vt:lpstr>Памет (3)</vt:lpstr>
      <vt:lpstr>Памет (4)</vt:lpstr>
      <vt:lpstr>Видеокарта (GPU – Graphics Processing Unit)</vt:lpstr>
      <vt:lpstr>Мрежова карта (NIC – Network Interface Controller)</vt:lpstr>
      <vt:lpstr>Звукова карта (Sound Card)</vt:lpstr>
      <vt:lpstr>Периферни устройства</vt:lpstr>
      <vt:lpstr>Периферни устройства</vt:lpstr>
      <vt:lpstr>Входни устройства</vt:lpstr>
      <vt:lpstr>Изходни устройства</vt:lpstr>
      <vt:lpstr>Запаметяващи устройства</vt:lpstr>
      <vt:lpstr>Монитори (1)</vt:lpstr>
      <vt:lpstr>Монитори (2)</vt:lpstr>
      <vt:lpstr>Монитори (3)</vt:lpstr>
      <vt:lpstr>Пример</vt:lpstr>
      <vt:lpstr>Избор на компоненти онлайн</vt:lpstr>
      <vt:lpstr>Избор на процесор</vt:lpstr>
      <vt:lpstr>Избор на дънна платка</vt:lpstr>
      <vt:lpstr>Избор на оперативна памет</vt:lpstr>
      <vt:lpstr>Избор на SSD</vt:lpstr>
      <vt:lpstr>Избор на кутия</vt:lpstr>
      <vt:lpstr>Избор на захранване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Компютърни конфигурации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291</cp:revision>
  <dcterms:created xsi:type="dcterms:W3CDTF">2018-05-23T13:08:44Z</dcterms:created>
  <dcterms:modified xsi:type="dcterms:W3CDTF">2025-06-04T10:54:49Z</dcterms:modified>
  <cp:category/>
</cp:coreProperties>
</file>